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7"/>
  </p:notesMasterIdLst>
  <p:sldIdLst>
    <p:sldId id="256" r:id="rId2"/>
    <p:sldId id="317" r:id="rId3"/>
    <p:sldId id="257" r:id="rId4"/>
    <p:sldId id="337" r:id="rId5"/>
    <p:sldId id="334" r:id="rId6"/>
    <p:sldId id="335" r:id="rId7"/>
    <p:sldId id="336" r:id="rId8"/>
    <p:sldId id="338" r:id="rId9"/>
    <p:sldId id="339" r:id="rId10"/>
    <p:sldId id="269" r:id="rId11"/>
    <p:sldId id="270" r:id="rId12"/>
    <p:sldId id="271" r:id="rId13"/>
    <p:sldId id="272" r:id="rId14"/>
    <p:sldId id="316" r:id="rId15"/>
    <p:sldId id="32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20" r:id="rId24"/>
    <p:sldId id="321" r:id="rId25"/>
    <p:sldId id="322" r:id="rId26"/>
    <p:sldId id="318" r:id="rId27"/>
    <p:sldId id="281" r:id="rId28"/>
    <p:sldId id="282" r:id="rId29"/>
    <p:sldId id="283" r:id="rId30"/>
    <p:sldId id="287" r:id="rId31"/>
    <p:sldId id="301" r:id="rId32"/>
    <p:sldId id="258" r:id="rId33"/>
    <p:sldId id="284" r:id="rId34"/>
    <p:sldId id="285" r:id="rId35"/>
    <p:sldId id="288" r:id="rId36"/>
    <p:sldId id="289" r:id="rId37"/>
    <p:sldId id="290" r:id="rId38"/>
    <p:sldId id="291" r:id="rId39"/>
    <p:sldId id="292" r:id="rId40"/>
    <p:sldId id="293" r:id="rId41"/>
    <p:sldId id="300" r:id="rId42"/>
    <p:sldId id="294" r:id="rId43"/>
    <p:sldId id="295" r:id="rId44"/>
    <p:sldId id="296" r:id="rId45"/>
    <p:sldId id="297" r:id="rId46"/>
    <p:sldId id="298" r:id="rId47"/>
    <p:sldId id="299" r:id="rId48"/>
    <p:sldId id="304" r:id="rId49"/>
    <p:sldId id="305" r:id="rId50"/>
    <p:sldId id="306" r:id="rId51"/>
    <p:sldId id="259" r:id="rId52"/>
    <p:sldId id="308" r:id="rId53"/>
    <p:sldId id="310" r:id="rId54"/>
    <p:sldId id="309" r:id="rId55"/>
    <p:sldId id="311" r:id="rId56"/>
    <p:sldId id="260" r:id="rId57"/>
    <p:sldId id="312" r:id="rId58"/>
    <p:sldId id="313" r:id="rId59"/>
    <p:sldId id="315" r:id="rId60"/>
    <p:sldId id="328" r:id="rId61"/>
    <p:sldId id="329" r:id="rId62"/>
    <p:sldId id="330" r:id="rId63"/>
    <p:sldId id="331" r:id="rId64"/>
    <p:sldId id="332" r:id="rId65"/>
    <p:sldId id="325" r:id="rId66"/>
  </p:sldIdLst>
  <p:sldSz cx="12192000" cy="6858000"/>
  <p:notesSz cx="6797675" cy="9926638"/>
  <p:embeddedFontLst>
    <p:embeddedFont>
      <p:font typeface="HY견고딕" panose="02030600000101010101" pitchFamily="18" charset="-127"/>
      <p:regular r:id="rId68"/>
    </p:embeddedFont>
    <p:embeddedFont>
      <p:font typeface="HY헤드라인M" panose="02030600000101010101" pitchFamily="18" charset="-127"/>
      <p:regular r:id="rId69"/>
    </p:embeddedFont>
    <p:embeddedFont>
      <p:font typeface="맑은 고딕" panose="020B0503020000020004" pitchFamily="50" charset="-127"/>
      <p:regular r:id="rId70"/>
      <p:bold r:id="rId71"/>
    </p:embeddedFont>
    <p:embeddedFont>
      <p:font typeface="맑은 고딕 Semilight" panose="020B0502040204020203" pitchFamily="50" charset="-127"/>
      <p:regular r:id="rId72"/>
    </p:embeddedFont>
  </p:embeddedFontLst>
  <p:custDataLst>
    <p:tags r:id="rId7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7F7F7"/>
    <a:srgbClr val="D9D4D1"/>
    <a:srgbClr val="C55A11"/>
    <a:srgbClr val="2B07B1"/>
    <a:srgbClr val="FFFFFF"/>
    <a:srgbClr val="F6F6F6"/>
    <a:srgbClr val="BE5661"/>
    <a:srgbClr val="CCC6C2"/>
    <a:srgbClr val="C4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513F4C1-938D-48E8-AFBD-FA02E9CF85D3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F9A118F-7F5A-4344-A7CC-E6B3AE197D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3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7FFE-96C8-4F45-AD5C-D9CE4BE55515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14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A2B-24CC-462C-B5B4-09E2C669F264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3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637-1144-40B4-8399-7A71D94B5D55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348-4B89-42DB-A796-4D5F215F1E77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1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DD65-06A8-4B7F-B490-65C54D74DDC1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5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9181-3B4E-46ED-8FEF-6CE012DA8A55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4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7E8D-90E0-4EC1-B5AE-DF37A9D602B0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1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464-944B-498F-A0D9-6A529D5D7DC8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3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3FA2-8D61-4070-A0DE-2EC3F3DA9776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99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9148-33E5-4B5D-9844-7923108985A7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4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BB3-38BB-4894-8936-C798E27B9190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50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7D55-63DD-46B9-8763-E4E587FBAA48}" type="datetime1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1B0F-3035-4CA8-9068-2F167EA358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5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on5118@wku.ac.kr" TargetMode="External"/><Relationship Id="rId2" Type="http://schemas.openxmlformats.org/officeDocument/2006/relationships/hyperlink" Target="http://teacher.wku.ac.k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won5118@wku.ac.k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reinfo.info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on5118@wku.ac.kr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015" y="1157592"/>
            <a:ext cx="6014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원광대학교 교육대학원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2237363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2025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85" y="305448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HY견고딕" panose="02030600000101010101" pitchFamily="18" charset="-127"/>
                <a:ea typeface="HY견고딕" panose="02030600000101010101" pitchFamily="18" charset="-127"/>
                <a:cs typeface="DX명조 50" panose="02020603020101020101" pitchFamily="18" charset="-127"/>
              </a:rPr>
              <a:t>“</a:t>
            </a:r>
            <a:endParaRPr lang="ko-KR" altLang="en-US" sz="5400" dirty="0">
              <a:latin typeface="HY견고딕" panose="02030600000101010101" pitchFamily="18" charset="-127"/>
              <a:ea typeface="HY견고딕" panose="02030600000101010101" pitchFamily="18" charset="-127"/>
              <a:cs typeface="DX명조 50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470" y="3285318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학사안내 주요내용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70" y="6091084"/>
            <a:ext cx="2201275" cy="57109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31" y="1058299"/>
            <a:ext cx="4201269" cy="3992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B4FB4-DA8A-4B8F-AFFB-5601B09A2792}"/>
              </a:ext>
            </a:extLst>
          </p:cNvPr>
          <p:cNvSpPr txBox="1"/>
          <p:nvPr/>
        </p:nvSpPr>
        <p:spPr>
          <a:xfrm rot="10800000">
            <a:off x="3435409" y="282213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HY견고딕" panose="02030600000101010101" pitchFamily="18" charset="-127"/>
                <a:ea typeface="HY견고딕" panose="02030600000101010101" pitchFamily="18" charset="-127"/>
                <a:cs typeface="DX명조 50" panose="02020603020101020101" pitchFamily="18" charset="-127"/>
              </a:rPr>
              <a:t>“</a:t>
            </a:r>
            <a:endParaRPr lang="ko-KR" altLang="en-US" sz="5400" dirty="0">
              <a:latin typeface="HY견고딕" panose="02030600000101010101" pitchFamily="18" charset="-127"/>
              <a:ea typeface="HY견고딕" panose="02030600000101010101" pitchFamily="18" charset="-127"/>
              <a:cs typeface="DX명조 50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827CF-68B8-4761-9636-2B41CE8F7DEB}"/>
              </a:ext>
            </a:extLst>
          </p:cNvPr>
          <p:cNvSpPr txBox="1"/>
          <p:nvPr/>
        </p:nvSpPr>
        <p:spPr>
          <a:xfrm>
            <a:off x="9079707" y="5589119"/>
            <a:ext cx="6224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전화번호</a:t>
            </a:r>
            <a:r>
              <a:rPr lang="en-US" altLang="ko-KR" sz="18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063-850-5118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71AE7-8175-4A53-AD08-75F0CB1459CB}"/>
              </a:ext>
            </a:extLst>
          </p:cNvPr>
          <p:cNvSpPr txBox="1"/>
          <p:nvPr/>
        </p:nvSpPr>
        <p:spPr>
          <a:xfrm>
            <a:off x="8853488" y="5315938"/>
            <a:ext cx="77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Email: won5124@wku.ac.kr</a:t>
            </a:r>
            <a:endParaRPr lang="ko-KR" altLang="en-US" sz="18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14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강의시간표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938"/>
              </p:ext>
            </p:extLst>
          </p:nvPr>
        </p:nvGraphicFramePr>
        <p:xfrm>
          <a:off x="603534" y="1942541"/>
          <a:ext cx="9475821" cy="11404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시간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화요일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수요일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11, 12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18:00 –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19:40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rgbClr val="BE566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13, 14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19:45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– 21:25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rgbClr val="BE566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학위만 취득자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;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일부 전공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15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21:30 – 22:20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특수교육학개론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교직실무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교육봉사활동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730" y="1537168"/>
            <a:ext cx="10826270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수업시간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매주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 야간</a:t>
            </a:r>
            <a:r>
              <a:rPr lang="ko-KR" altLang="en-US" sz="1200" dirty="0">
                <a:solidFill>
                  <a:srgbClr val="617E8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수업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요일은 변경 될 수 있음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15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강의시간표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346" y="6142391"/>
            <a:ext cx="1063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2024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입학자는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디지털교육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교과목 필수 이수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730" y="1203942"/>
            <a:ext cx="10826270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교직과목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0D53DCA-0DF7-487B-BC27-615E7E367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21345"/>
              </p:ext>
            </p:extLst>
          </p:nvPr>
        </p:nvGraphicFramePr>
        <p:xfrm>
          <a:off x="603730" y="1563459"/>
          <a:ext cx="10750071" cy="4380145"/>
        </p:xfrm>
        <a:graphic>
          <a:graphicData uri="http://schemas.openxmlformats.org/drawingml/2006/table">
            <a:tbl>
              <a:tblPr/>
              <a:tblGrid>
                <a:gridCol w="779676">
                  <a:extLst>
                    <a:ext uri="{9D8B030D-6E8A-4147-A177-3AD203B41FA5}">
                      <a16:colId xmlns:a16="http://schemas.microsoft.com/office/drawing/2014/main" val="1216407861"/>
                    </a:ext>
                  </a:extLst>
                </a:gridCol>
                <a:gridCol w="756049">
                  <a:extLst>
                    <a:ext uri="{9D8B030D-6E8A-4147-A177-3AD203B41FA5}">
                      <a16:colId xmlns:a16="http://schemas.microsoft.com/office/drawing/2014/main" val="2845943943"/>
                    </a:ext>
                  </a:extLst>
                </a:gridCol>
                <a:gridCol w="2055508">
                  <a:extLst>
                    <a:ext uri="{9D8B030D-6E8A-4147-A177-3AD203B41FA5}">
                      <a16:colId xmlns:a16="http://schemas.microsoft.com/office/drawing/2014/main" val="747507756"/>
                    </a:ext>
                  </a:extLst>
                </a:gridCol>
                <a:gridCol w="401651">
                  <a:extLst>
                    <a:ext uri="{9D8B030D-6E8A-4147-A177-3AD203B41FA5}">
                      <a16:colId xmlns:a16="http://schemas.microsoft.com/office/drawing/2014/main" val="685546054"/>
                    </a:ext>
                  </a:extLst>
                </a:gridCol>
                <a:gridCol w="779676">
                  <a:extLst>
                    <a:ext uri="{9D8B030D-6E8A-4147-A177-3AD203B41FA5}">
                      <a16:colId xmlns:a16="http://schemas.microsoft.com/office/drawing/2014/main" val="4105594814"/>
                    </a:ext>
                  </a:extLst>
                </a:gridCol>
                <a:gridCol w="708796">
                  <a:extLst>
                    <a:ext uri="{9D8B030D-6E8A-4147-A177-3AD203B41FA5}">
                      <a16:colId xmlns:a16="http://schemas.microsoft.com/office/drawing/2014/main" val="4270002672"/>
                    </a:ext>
                  </a:extLst>
                </a:gridCol>
                <a:gridCol w="3213207">
                  <a:extLst>
                    <a:ext uri="{9D8B030D-6E8A-4147-A177-3AD203B41FA5}">
                      <a16:colId xmlns:a16="http://schemas.microsoft.com/office/drawing/2014/main" val="2220406267"/>
                    </a:ext>
                  </a:extLst>
                </a:gridCol>
                <a:gridCol w="2055508">
                  <a:extLst>
                    <a:ext uri="{9D8B030D-6E8A-4147-A177-3AD203B41FA5}">
                      <a16:colId xmlns:a16="http://schemas.microsoft.com/office/drawing/2014/main" val="4185371667"/>
                    </a:ext>
                  </a:extLst>
                </a:gridCol>
              </a:tblGrid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교과구분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학수번호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분반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교원명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대상학기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92130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교직소양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00001039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교직실무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김동진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308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867169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교직소양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00001038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디지털교육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이영희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수업행동분석실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교직신청자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(‘24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학년도 이후 입학자 필수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473955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교직소양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00001034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특수교육학개론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전유찬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73416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교직소양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00001037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학교폭력예방 및 학생의 이해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임국환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307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12393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00001023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교육과정및교육평가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김동진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308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5304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00001024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교육방법및교육공학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김동진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308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485277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00001026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교육사회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차명희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560359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00001025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교육심리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이영희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42686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교육철학및교육사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이현동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수업행동분석실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705369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교직이론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00001027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교육행정및교육경영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박영하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</a:t>
                      </a:r>
                    </a:p>
                  </a:txBody>
                  <a:tcPr marL="8667" marR="8667" marT="8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83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15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5822" y="726121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강의시간표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3730" y="1203942"/>
            <a:ext cx="10826270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전공과목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428C73D-ADED-4460-A1DF-5787A3411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46223"/>
              </p:ext>
            </p:extLst>
          </p:nvPr>
        </p:nvGraphicFramePr>
        <p:xfrm>
          <a:off x="266701" y="1563459"/>
          <a:ext cx="11439522" cy="5041620"/>
        </p:xfrm>
        <a:graphic>
          <a:graphicData uri="http://schemas.openxmlformats.org/drawingml/2006/table">
            <a:tbl>
              <a:tblPr/>
              <a:tblGrid>
                <a:gridCol w="1163151">
                  <a:extLst>
                    <a:ext uri="{9D8B030D-6E8A-4147-A177-3AD203B41FA5}">
                      <a16:colId xmlns:a16="http://schemas.microsoft.com/office/drawing/2014/main" val="3563629193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val="2453908449"/>
                    </a:ext>
                  </a:extLst>
                </a:gridCol>
                <a:gridCol w="722734">
                  <a:extLst>
                    <a:ext uri="{9D8B030D-6E8A-4147-A177-3AD203B41FA5}">
                      <a16:colId xmlns:a16="http://schemas.microsoft.com/office/drawing/2014/main" val="3731553776"/>
                    </a:ext>
                  </a:extLst>
                </a:gridCol>
                <a:gridCol w="1964933">
                  <a:extLst>
                    <a:ext uri="{9D8B030D-6E8A-4147-A177-3AD203B41FA5}">
                      <a16:colId xmlns:a16="http://schemas.microsoft.com/office/drawing/2014/main" val="1968076239"/>
                    </a:ext>
                  </a:extLst>
                </a:gridCol>
                <a:gridCol w="383953">
                  <a:extLst>
                    <a:ext uri="{9D8B030D-6E8A-4147-A177-3AD203B41FA5}">
                      <a16:colId xmlns:a16="http://schemas.microsoft.com/office/drawing/2014/main" val="2071628643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val="130542907"/>
                    </a:ext>
                  </a:extLst>
                </a:gridCol>
                <a:gridCol w="677562">
                  <a:extLst>
                    <a:ext uri="{9D8B030D-6E8A-4147-A177-3AD203B41FA5}">
                      <a16:colId xmlns:a16="http://schemas.microsoft.com/office/drawing/2014/main" val="805874683"/>
                    </a:ext>
                  </a:extLst>
                </a:gridCol>
                <a:gridCol w="3071618">
                  <a:extLst>
                    <a:ext uri="{9D8B030D-6E8A-4147-A177-3AD203B41FA5}">
                      <a16:colId xmlns:a16="http://schemas.microsoft.com/office/drawing/2014/main" val="668369486"/>
                    </a:ext>
                  </a:extLst>
                </a:gridCol>
                <a:gridCol w="1964933">
                  <a:extLst>
                    <a:ext uri="{9D8B030D-6E8A-4147-A177-3AD203B41FA5}">
                      <a16:colId xmlns:a16="http://schemas.microsoft.com/office/drawing/2014/main" val="3469386253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학과명</a:t>
                      </a:r>
                      <a:endParaRPr lang="ko-KR" altLang="en-US" sz="900" b="1" i="0" u="none" strike="noStrike" dirty="0">
                        <a:solidFill>
                          <a:srgbClr val="F2F2F2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교과구분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학수번호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분반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교원명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대상학기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17933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융복합교육전공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전공선택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13803022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교육을위한수학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임기현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프라임관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인공지능실습실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117065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융복합교육전공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전공선택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13803021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의이해와기초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원동현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프라임관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인공지능실습실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721636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융복합교육전공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전공선택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13803018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머신러닝기초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오강한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프라임관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인공지능실습실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35072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11103021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국어교과교육론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김대희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수업행동분석실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568362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11103008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국어교육론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김대희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수업행동분석실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1215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11104027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소설교육론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장윤준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수업행동분석실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78016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조현일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91682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10903012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미술교육연구방법론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홍경준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미술과 세미나실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42344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10904035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소묘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이용석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미술과 세미나실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0314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이용석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49515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상담심리전공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13103020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상담이론과 실제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송혜숙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438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185503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상담심리전공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13103008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이상심리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이영희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589919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상담심리전공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13104006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생활지도 연구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송혜숙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575718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상담심리전공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13104029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학습상담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이영희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46743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영양교육전공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13604024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생애주기 영양학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나우리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프라임관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77936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영양교육전공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13604031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영양학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김혜숙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프라임관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소강의실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080853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영양교육전공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손정민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50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34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강의시간표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86A2C4A-6E20-46DE-B699-3722C8948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0452"/>
              </p:ext>
            </p:extLst>
          </p:nvPr>
        </p:nvGraphicFramePr>
        <p:xfrm>
          <a:off x="409575" y="1125217"/>
          <a:ext cx="11372849" cy="5479865"/>
        </p:xfrm>
        <a:graphic>
          <a:graphicData uri="http://schemas.openxmlformats.org/drawingml/2006/table">
            <a:tbl>
              <a:tblPr/>
              <a:tblGrid>
                <a:gridCol w="1156371">
                  <a:extLst>
                    <a:ext uri="{9D8B030D-6E8A-4147-A177-3AD203B41FA5}">
                      <a16:colId xmlns:a16="http://schemas.microsoft.com/office/drawing/2014/main" val="1772787345"/>
                    </a:ext>
                  </a:extLst>
                </a:gridCol>
                <a:gridCol w="740975">
                  <a:extLst>
                    <a:ext uri="{9D8B030D-6E8A-4147-A177-3AD203B41FA5}">
                      <a16:colId xmlns:a16="http://schemas.microsoft.com/office/drawing/2014/main" val="933856040"/>
                    </a:ext>
                  </a:extLst>
                </a:gridCol>
                <a:gridCol w="718522">
                  <a:extLst>
                    <a:ext uri="{9D8B030D-6E8A-4147-A177-3AD203B41FA5}">
                      <a16:colId xmlns:a16="http://schemas.microsoft.com/office/drawing/2014/main" val="2274318121"/>
                    </a:ext>
                  </a:extLst>
                </a:gridCol>
                <a:gridCol w="1953481">
                  <a:extLst>
                    <a:ext uri="{9D8B030D-6E8A-4147-A177-3AD203B41FA5}">
                      <a16:colId xmlns:a16="http://schemas.microsoft.com/office/drawing/2014/main" val="298536559"/>
                    </a:ext>
                  </a:extLst>
                </a:gridCol>
                <a:gridCol w="381714">
                  <a:extLst>
                    <a:ext uri="{9D8B030D-6E8A-4147-A177-3AD203B41FA5}">
                      <a16:colId xmlns:a16="http://schemas.microsoft.com/office/drawing/2014/main" val="1320881584"/>
                    </a:ext>
                  </a:extLst>
                </a:gridCol>
                <a:gridCol w="740975">
                  <a:extLst>
                    <a:ext uri="{9D8B030D-6E8A-4147-A177-3AD203B41FA5}">
                      <a16:colId xmlns:a16="http://schemas.microsoft.com/office/drawing/2014/main" val="1805786464"/>
                    </a:ext>
                  </a:extLst>
                </a:gridCol>
                <a:gridCol w="673613">
                  <a:extLst>
                    <a:ext uri="{9D8B030D-6E8A-4147-A177-3AD203B41FA5}">
                      <a16:colId xmlns:a16="http://schemas.microsoft.com/office/drawing/2014/main" val="1074351992"/>
                    </a:ext>
                  </a:extLst>
                </a:gridCol>
                <a:gridCol w="3053717">
                  <a:extLst>
                    <a:ext uri="{9D8B030D-6E8A-4147-A177-3AD203B41FA5}">
                      <a16:colId xmlns:a16="http://schemas.microsoft.com/office/drawing/2014/main" val="2583601276"/>
                    </a:ext>
                  </a:extLst>
                </a:gridCol>
                <a:gridCol w="1953481">
                  <a:extLst>
                    <a:ext uri="{9D8B030D-6E8A-4147-A177-3AD203B41FA5}">
                      <a16:colId xmlns:a16="http://schemas.microsoft.com/office/drawing/2014/main" val="4061333876"/>
                    </a:ext>
                  </a:extLst>
                </a:gridCol>
              </a:tblGrid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학과명</a:t>
                      </a:r>
                      <a:endParaRPr lang="ko-KR" altLang="en-US" sz="900" b="1" i="0" u="none" strike="noStrike" dirty="0">
                        <a:solidFill>
                          <a:srgbClr val="F2F2F2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교과구분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학수번호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분반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교원명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2F2F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대상학기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50115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12203024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유아교과교육론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정경자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441684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12203020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유아논리및논술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허은주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28098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12204006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아동발달이론연구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이효숙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시청각실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081482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12204015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유아교육과정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비어 있음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시청각실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9747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12204019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유아수학교육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백승선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시청각실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5040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12204018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유아언어교육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김혜령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93927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백승선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93625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11003017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음악문헌연구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장소현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주년기념관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287388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11004037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음악분석및형식론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장유라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주년기념관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01784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장소현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93029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교과교육학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11303012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체육교과교재연구및지도법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윤현수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시청각실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75032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11304040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여가레크레이션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김동문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대학원교육관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25292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11304030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운동생리학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이정윤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대학원교육관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LINC+202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239446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11304031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운동역학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김호묵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고창석강의실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08743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교과내용학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11304023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트레이닝법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이재보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대학원교육관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마사지강의실습실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59416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체육교육전공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교직실습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00001032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김동문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교직신청자 중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이상인자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88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제출서류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04036"/>
              </p:ext>
            </p:extLst>
          </p:nvPr>
        </p:nvGraphicFramePr>
        <p:xfrm>
          <a:off x="603534" y="3004681"/>
          <a:ext cx="10445466" cy="29865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2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교원양성 </a:t>
                      </a:r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과정자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일반학위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과정자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00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교직과정이수 신청서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부</a:t>
                      </a:r>
                      <a:endParaRPr lang="en-US" altLang="ko-KR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전공 및 교직과목학점인정서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부</a:t>
                      </a:r>
                      <a:endParaRPr lang="en-US" altLang="ko-KR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(3)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학부성적증명서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부</a:t>
                      </a:r>
                      <a:endParaRPr lang="en-US" altLang="ko-KR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(4)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2025. 02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월 졸업예정자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학위증명서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성적증명서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 2025. 02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월 학부 졸업예정자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학위증명서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성적증명서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136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(1), (2)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번 서류는 신입생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OT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에서도 배부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hlinkClick r:id="rId2"/>
                        </a:rPr>
                        <a:t>http://teacher.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hlinkClick r:id="rId2"/>
                        </a:rPr>
                        <a:t>wku.ac.kr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자료실 참조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730" y="1537168"/>
            <a:ext cx="10826270" cy="146751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제출기간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2025. 03. 10 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까지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제출방법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3"/>
              </a:rPr>
              <a:t>won5124@wku.ac.kr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방문제출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대학원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교학과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학생지원관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층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제출서류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91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별 취득학점 예시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29481" y="1527848"/>
          <a:ext cx="10950091" cy="390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7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8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교직이론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교과교육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교육내용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교육실습 및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교육봉사활동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교직소양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교육행정 및 교육경영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특수교육학개론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(8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교육사회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교육심리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교직실무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교육과정 및 교육평가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교육철학 및 교육사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학교폭력예방 및 학생의 이해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교육방법 및 교육공학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교육봉사활동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(8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교육실습 및 교육윤리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481" y="5615582"/>
            <a:ext cx="10639127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위 안은 예시에 해당되며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교직이론 및 교직소양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이내에 이수할 수 있도록 합니다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다만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수강가능학점이 남아있는 경우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추가 로 교과목 신청이 가능합니다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(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총 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이내에서 가능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학점까지 수강신청 되는 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전공선수과목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 및 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및 교육윤리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23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개설 전공 및 정원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학사안내</a:t>
            </a:r>
            <a:endParaRPr lang="ko-KR" altLang="en-US" sz="2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65012"/>
              </p:ext>
            </p:extLst>
          </p:nvPr>
        </p:nvGraphicFramePr>
        <p:xfrm>
          <a:off x="266700" y="1058398"/>
          <a:ext cx="11397768" cy="492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4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NO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학위종별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/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자격종별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정원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인문</a:t>
                      </a:r>
                      <a:endParaRPr lang="en-US" altLang="ko-KR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사회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중등학교정교사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43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명</a:t>
                      </a:r>
                      <a:endParaRPr lang="en-US" altLang="ko-KR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양성정원 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23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명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5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상담심리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상담심리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/ </a:t>
                      </a:r>
                      <a:r>
                        <a:rPr lang="ko-KR" altLang="en-US" sz="1200" b="1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전문상담교사</a:t>
                      </a:r>
                      <a:r>
                        <a:rPr lang="en-US" altLang="ko-KR" sz="1200" b="1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</a:t>
                      </a:r>
                      <a:r>
                        <a:rPr lang="ko-KR" altLang="en-US" sz="1200" b="1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b="1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</a:t>
                      </a:r>
                      <a:r>
                        <a:rPr lang="ko-KR" altLang="en-US" sz="1200" b="1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→ 시도교육청에 신청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중등학교정교사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660"/>
                  </a:ext>
                </a:extLst>
              </a:tr>
              <a:tr h="329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/ 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유치원정교사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55125"/>
                  </a:ext>
                </a:extLst>
              </a:tr>
              <a:tr h="6579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자연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9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예체능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중등학교정교사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9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7</a:t>
                      </a:r>
                      <a:endParaRPr lang="ko-KR" altLang="en-US" sz="12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중등학교정교사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9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교육학석사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체육교육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 / 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중등학교정교사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AC939-F20C-4AE1-BC82-73C78AD2A052}"/>
              </a:ext>
            </a:extLst>
          </p:cNvPr>
          <p:cNvSpPr txBox="1"/>
          <p:nvPr/>
        </p:nvSpPr>
        <p:spPr>
          <a:xfrm>
            <a:off x="467346" y="6142391"/>
            <a:ext cx="1063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AI</a:t>
            </a:r>
            <a:r>
              <a:rPr lang="ko-KR" altLang="en-US" sz="1200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융복학교육전공의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경우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학위과정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재교육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으로만 선발 진행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07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및 수료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530978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수업년한과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재학년한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수업년한은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재학년한은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※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입학 학기부터 계산하여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10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학기 내에 졸업하지 못하면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완전수료로 넘어가게 되며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10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학기를 초과한 후 논문 재 등록 시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졸업시험도 동일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에는 수업료 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  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전액을 납부하여야 논문 재등록 기회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졸업시험 기회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가 최종적으로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회 부여됨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수업일수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수업은 매주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야간에 실시하며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수업일수는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 이상으로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학점인정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강의시간의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분의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이상을 출석하고 시험성적이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이상이어야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학위취득에 필요한 전과목 평균성적은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80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이상이어야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교원무시험검정 합격기준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졸업평균 환산점수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 평균성적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80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 평균성적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학기당 수강신청가능학점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 선수과목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교육학개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 및 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및 윤리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</a:t>
            </a:r>
            <a:endParaRPr lang="ko-KR" altLang="en-US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79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및 수료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312950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전공 선수과목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학부의 졸업 전공과 현재 교육대학원 전공이 다른 경우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의 전공선수과목을 이수해야 졸업가능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(ex.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 국어국문학과 졸업생이 유아교육전공 입학 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-&gt;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유아교육전공에서 개설하는 전공선수과목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이수해야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수료학점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학위과정 수료에 필요한 최저학점은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학점으로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논문작성시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선택자는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시험 및 출석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정기시험은 매 학기말에 각 교과목에 대하여 실시하며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출석 상황이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분의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미만일 때에는 해당교과목 성적은 자동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F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처리됨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공무출장 및 질병에 의한 결석은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공결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처리함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학업성적의 등급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점수 및 평점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67449"/>
              </p:ext>
            </p:extLst>
          </p:nvPr>
        </p:nvGraphicFramePr>
        <p:xfrm>
          <a:off x="698980" y="4109124"/>
          <a:ext cx="64928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등 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평 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점 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 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A+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4.5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95 – 100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A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4.0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90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– 94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B+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3.5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85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– 89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B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3.0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80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– 84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C+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2.5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75 – 79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C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2.0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70 –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74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F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0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0 - 69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23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및 수료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312950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자퇴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부득이한 사유로 자퇴를 원하는 학생은 자퇴원서를 작성하여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교학과에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제출해야함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전공주임교수의 서명 필요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제적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학생으로서 다음 각호의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해당할 때는 제적할 수 있음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학력 및 경력을 위조한 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등록금 또는 기타 납입금을 소정 기일 내에 납입하지 아니한 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휴학기간 만료 후 복학하지 아니한 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휴학기간을 초과하여 휴학한 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재학년한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내에 과정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수료학점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이수하지 못한 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징계에 의하여 대학원위원회에서 제적 의결된 자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21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36" y="252915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O N T E N T S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74955"/>
              </p:ext>
            </p:extLst>
          </p:nvPr>
        </p:nvGraphicFramePr>
        <p:xfrm>
          <a:off x="874406" y="2207994"/>
          <a:ext cx="1790970" cy="31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4000" b="1" i="0" dirty="0">
                          <a:solidFill>
                            <a:srgbClr val="002060"/>
                          </a:solidFill>
                        </a:rPr>
                        <a:t>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1" i="0" dirty="0">
                          <a:solidFill>
                            <a:srgbClr val="002060"/>
                          </a:solidFill>
                        </a:rPr>
                        <a:t>2025</a:t>
                      </a:r>
                      <a:r>
                        <a:rPr lang="ko-KR" altLang="en-US" sz="1400" b="1" i="0" dirty="0">
                          <a:solidFill>
                            <a:srgbClr val="002060"/>
                          </a:solidFill>
                        </a:rPr>
                        <a:t>학년도</a:t>
                      </a:r>
                      <a:r>
                        <a:rPr lang="ko-KR" altLang="en-US" sz="1400" b="1" i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altLang="ko-KR" sz="1400" b="1" i="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i="0" baseline="0" dirty="0">
                          <a:solidFill>
                            <a:srgbClr val="002060"/>
                          </a:solidFill>
                        </a:rPr>
                        <a:t>교육대학원</a:t>
                      </a:r>
                      <a:endParaRPr lang="en-US" altLang="ko-KR" sz="1400" b="1" i="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i="0" baseline="0" dirty="0">
                          <a:solidFill>
                            <a:srgbClr val="002060"/>
                          </a:solidFill>
                        </a:rPr>
                        <a:t>학사안내</a:t>
                      </a:r>
                      <a:endParaRPr lang="en-US" altLang="ko-KR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02496"/>
              </p:ext>
            </p:extLst>
          </p:nvPr>
        </p:nvGraphicFramePr>
        <p:xfrm>
          <a:off x="3782977" y="2207994"/>
          <a:ext cx="1790970" cy="31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4000" b="1" dirty="0">
                          <a:solidFill>
                            <a:srgbClr val="002060"/>
                          </a:solidFill>
                        </a:rPr>
                        <a:t>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>
                          <a:solidFill>
                            <a:schemeClr val="bg1"/>
                          </a:solidFill>
                        </a:rPr>
                        <a:t>교원양성과정</a:t>
                      </a:r>
                      <a:endParaRPr lang="en-US" altLang="ko-KR" sz="14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>
                          <a:solidFill>
                            <a:schemeClr val="bg1"/>
                          </a:solidFill>
                        </a:rPr>
                        <a:t>학생 이수 안내</a:t>
                      </a:r>
                      <a:endParaRPr lang="en-US" altLang="ko-KR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76101"/>
              </p:ext>
            </p:extLst>
          </p:nvPr>
        </p:nvGraphicFramePr>
        <p:xfrm>
          <a:off x="6691548" y="2207994"/>
          <a:ext cx="1790970" cy="31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4000" b="1" dirty="0">
                          <a:solidFill>
                            <a:srgbClr val="002060"/>
                          </a:solidFill>
                        </a:rPr>
                        <a:t>다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>
                          <a:solidFill>
                            <a:schemeClr val="bg1"/>
                          </a:solidFill>
                        </a:rPr>
                        <a:t>석사학위 취득</a:t>
                      </a:r>
                      <a:endParaRPr lang="en-US" altLang="ko-KR" sz="14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>
                          <a:solidFill>
                            <a:schemeClr val="bg1"/>
                          </a:solidFill>
                        </a:rPr>
                        <a:t>학생 이수 안내</a:t>
                      </a:r>
                      <a:endParaRPr lang="en-US" altLang="ko-KR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27062"/>
              </p:ext>
            </p:extLst>
          </p:nvPr>
        </p:nvGraphicFramePr>
        <p:xfrm>
          <a:off x="9600119" y="2207994"/>
          <a:ext cx="1790970" cy="31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4000" b="1" dirty="0">
                          <a:solidFill>
                            <a:srgbClr val="002060"/>
                          </a:solidFill>
                        </a:rPr>
                        <a:t>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>
                          <a:solidFill>
                            <a:srgbClr val="002060"/>
                          </a:solidFill>
                        </a:rPr>
                        <a:t>기타 안내</a:t>
                      </a:r>
                      <a:endParaRPr lang="en-US" altLang="ko-KR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4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72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및 수료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336341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교과목 이수구분 및 학점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solidFill>
                <a:schemeClr val="accent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48225"/>
              </p:ext>
            </p:extLst>
          </p:nvPr>
        </p:nvGraphicFramePr>
        <p:xfrm>
          <a:off x="698980" y="2197721"/>
          <a:ext cx="10826268" cy="366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3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57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대학원명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이수구분 및 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bg1"/>
                        </a:solidFill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전공선수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73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교육대학원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석사학위만 취득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18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(6)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24(6)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석사학위만 취득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교원자격증 소지자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면제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24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(6)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24(6)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14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(3)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석사학위와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 정교사취득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석사학위 취득요건과 </a:t>
                      </a:r>
                      <a:r>
                        <a:rPr lang="ko-KR" altLang="en-US" sz="12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교원자격검정령에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따름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624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▶ 교원자격증 소지자가 석사학위만 취득 시 위 표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(1),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(2)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에서 선택 가능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하단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※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참조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▶ 상담심리전공은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와 </a:t>
                      </a:r>
                      <a:r>
                        <a:rPr lang="ko-KR" altLang="en-US" sz="12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교원자격검정령에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따름</a:t>
                      </a:r>
                      <a:endParaRPr lang="en-US" altLang="ko-KR" sz="1200" b="0" baseline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▶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(1), (3)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교직과목 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2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교육과정및교육평가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교육방법및교육공학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교육사회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교육행정및교육경영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특수교육학개론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교직실무</a:t>
                      </a:r>
                      <a:r>
                        <a:rPr lang="en-US" altLang="ko-KR" sz="12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2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학교폭력의예방및대책</a:t>
                      </a: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17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휴학 및 복학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396050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휴학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등록 전 휴학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질병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가사사정 등으로 인하여 미등록 휴학하고자 할 때는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개강 후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 이내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소정의 휴학원을 제출하여 승인을 받아야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등록 후 휴학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등록 후 학기초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 이내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소정의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휴학원을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제출하여 승인 받아야 함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휴학기간은 한 학기 단위로 하되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통산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학기를 초과할 수 없음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연속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까지 가능하고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회째 휴학 불가능하나 아래 휴학은 예외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휴학기간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회에 합산되지 않는 예외적인 휴학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종합병원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 이상 진단서 첨부한 질병휴학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병역의무이행으로 인한 휴학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입영통지서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임신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/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출산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/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육아로 인한 휴학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임신 또는 출산 확인서 첨부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육아휴학은 자녀의 정보가 기재된 주민등록등본 또는 가족관계증명서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의 경우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 휴학기간에 합산되지 않음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입학 및 편입학생의 경우 입학 당해 학기는 군입대 휴학과 질병에 의한 휴학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임신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/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출산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/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육아로 인한 휴학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임신 또는 출산 확인서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한함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복학 및 재입학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휴학한 자가 복학할 때 및 제적당한 자가 재입학 하고자 할 때에는 매 학기 등록기간 내에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복학원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및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재입학원을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제출해야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재입학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여석이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있는 경우만 재입학 가능하며 폐지된 전공은 재입학 불가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21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r="28750" b="31992"/>
          <a:stretch/>
        </p:blipFill>
        <p:spPr>
          <a:xfrm>
            <a:off x="845408" y="2265646"/>
            <a:ext cx="8686800" cy="4169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63651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수강신청 절차</a:t>
            </a:r>
            <a:endParaRPr lang="en-US" altLang="ko-KR" sz="12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원광대학교 홈페이지 →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웹정보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서비스 →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ID, PW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입력 후 로그인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46020" y="2232047"/>
            <a:ext cx="782048" cy="32473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31017" y="2556783"/>
            <a:ext cx="258065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정보서비스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264025" y="2607688"/>
            <a:ext cx="1066800" cy="17137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74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1504794"/>
            <a:ext cx="7808944" cy="4667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42514" y="5052344"/>
            <a:ext cx="518193" cy="1324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0707" y="4931194"/>
            <a:ext cx="2580657" cy="316428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수강신청관리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2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14202" r="2341"/>
          <a:stretch/>
        </p:blipFill>
        <p:spPr>
          <a:xfrm>
            <a:off x="846000" y="1307619"/>
            <a:ext cx="8754894" cy="5278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74078" y="2644180"/>
            <a:ext cx="308041" cy="1768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33223" y="2177976"/>
            <a:ext cx="258065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3.‘</a:t>
            </a:r>
            <a:r>
              <a:rPr lang="ko-KR" altLang="en-US" sz="12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85122" y="1181583"/>
            <a:ext cx="2619569" cy="85826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46210" y="1994154"/>
            <a:ext cx="2580657" cy="316428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상태창의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확인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617154" y="1927335"/>
            <a:ext cx="609600" cy="668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495269" y="1801906"/>
            <a:ext cx="649601" cy="201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03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l="14283" r="1383" b="6217"/>
          <a:stretch/>
        </p:blipFill>
        <p:spPr>
          <a:xfrm>
            <a:off x="846000" y="1510664"/>
            <a:ext cx="8602072" cy="4697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988050" y="5873880"/>
            <a:ext cx="450294" cy="2545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28616" y="5829605"/>
            <a:ext cx="258065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수강신청취소는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삭제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963039" y="6099241"/>
            <a:ext cx="7334655" cy="0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5165" y="6128425"/>
            <a:ext cx="2580657" cy="316428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신청한 과목 확인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41835" y="1980574"/>
            <a:ext cx="649601" cy="201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330105" y="1980574"/>
            <a:ext cx="649601" cy="201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68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4755785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수강신청 시 유의사항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학생들은 석사학위 및 자격증 취득에 필요한 교직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 학점 및 기본이수과목 등을 전공 주임교수와 협의하여 수강신청을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해야함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수강학점 및 선수과목</a:t>
            </a:r>
            <a:b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</a:b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 취득을 위한 교직학점 이수 안내</a:t>
            </a:r>
            <a:b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</a:b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→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정교사 자격증 취득을 위해서는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 총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이상 </a:t>
            </a:r>
            <a:r>
              <a:rPr lang="ko-KR" altLang="en-US" sz="1200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이수해야함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→ 학부에서 이수한 교직이수과목 일부 인정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최대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될 수 있음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;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교육봉사활동은 면제 불가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교직선수과목을 매 학기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학점의 범위 내에서 별도로 수강 신청할 수 있음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교직선수과목은 매주 수요일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3, 4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교시에 개설됨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학교폭력예방 및 학생의 이해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교육과정및교육평가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 내역서는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수강신청내역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메뉴에 들어가서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화면출력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클릭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수강신청은 강의시간표에 의하여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본인이 직접 전산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신청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수업관리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강의는 각 전공별 지정 강의실에서 실시하며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출결관리는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교과목 담당교수가 관리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764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외국어 및 종합시험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3370791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외국어시험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시험일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매학기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(9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 진행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응시자격 및 면제자격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 시험 응시자격은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이상 등록한 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;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학생은 선택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학생은 필수 응시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석사학위 소지자 및 외국인은 외국어 시험 면제가능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2019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신입학생부터 최근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 내 공인어학성적 보유자는 면제 가능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(CBT 170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TOEIC 700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TEPS 501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IBT 70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→ 외국어시험을 면제 받으려면 증빙서류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석사학위증명서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외국인등록사실증명서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공인어학시험성적표 사본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와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‘외국어시험 면제 신청서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;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홈페이지 자료실 자격시험관련에 탑재’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외국어시험 접수기간에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교학과에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제출해야 함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시험과목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독어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불어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중국어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한문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스폐인어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중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중국어교육전공은 중국어 선택함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접수 시 제출서류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외국어시험 응시원서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 학사안내서 수록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외국어시험 전형료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만원 송금 영수증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(ATM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영수증 등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송금계좌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전북은행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1013-01-1957666,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예금주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원광대학교 교육대학원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286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외국어 및 종합시험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432393"/>
            <a:ext cx="10826270" cy="5586782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종합시험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시험일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매학기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 진행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→ 교직과목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2022. 10. 26.(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18:00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19:00(60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분간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→ 전공과목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2022. 10. 26.(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[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전공별 전공주임교수님 주관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]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응시자격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 시험에 합격하고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이상 등록한 자로서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18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이상 취득해야 함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수강신청 학점 포함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시험과목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교과교육학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1,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교과내용학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 *.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영양교육전공은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교과내용학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2009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년도 이후 입학한 현직교원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기간제 교사 제외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한 정규 현직교원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재직증명서 제출시 교직과목을 면제할 수 있음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접수 시 제출서류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종합시험 응시원서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 학사안내서 수록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종합시험 전형료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만원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 면제 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만원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송금 영수증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(ATM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영수증 등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송금계좌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전북은행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1013-01-1957666,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예금주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원광대학교 교육대학원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응시절차 및 시기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외국어시험 및 종합시험 응시 대상자는 주임교수의 승인을 얻어 소정의 응시원서와 전형료를 지정 은행계좌에 송금 후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송금증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(ATM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영수증 등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제출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송금계좌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전북은행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1013-01-1957666,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예금주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원광대학교 교육대학원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 및 종합시험은 매 학기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 실시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합격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각 과목당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만점에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합격으로 인정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재응시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외국어시험 및 종합시험에 불합격한 경우 당 학기에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재응시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할 수 없고 다음학기에 응시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해야함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527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대학직장 예비군 인터넷 신고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5068498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인터넷 신고대상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예비군 편성 대상자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현역병 또는 상근예비역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사회복무요원 복무를 마친 신입생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일반복학생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군복학생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 입학생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교직원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현역병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상근예비역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사회복무요원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8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년차까지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장교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준사관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부사관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40-45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세까지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인터넷 신고기간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웹정보서비스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→ 봉황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BBS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공지사항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게시판 확인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예비군 인터넷 신고방법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학교홈페이지 →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웹정보서비스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→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ID. PW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입력 → 정보서비스 →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학적관리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→ 예비군신고입력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직접 예비군 연대에 신고서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소정양식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작성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제출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예비군 편성확인서가 필요한 학생은 예비군 신고 후 당일 편성확인서를 출력할 수 있음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예비군 신고기간 이전 또는 예비군 신고를 하지 않은 학생은 거주지 예비군 부대에서 부여된 훈련을 받기 바람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기타 자세한 사항은 아래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예비군 연대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로 문의하기 바람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문의처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원광대학교 직장 예비군 연대 학생회관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층 예비군 연대 ☏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063-850-5491~3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5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36" y="252915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O N T E N T S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2025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교육대학원 학사안내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1652"/>
              </p:ext>
            </p:extLst>
          </p:nvPr>
        </p:nvGraphicFramePr>
        <p:xfrm>
          <a:off x="2040527" y="1447486"/>
          <a:ext cx="8128000" cy="495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8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학사일정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4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강의시간표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11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제출서류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16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개설 전공 및 정원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17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수업 및 수료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18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휴학 및 복학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22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수강신청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23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외국어 및 종합시험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28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대학직장 예비군 인터넷 신고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30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선수과목이수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31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졸업시험으로 논문을 대체하는 경우 이수학점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32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96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선수과목 이수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3730" y="1537168"/>
            <a:ext cx="10826270" cy="198579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전공 선수과목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교원양성과정 학생은 이수하지 않음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학위만 취득하는 학생은 학부 전공과 교육대학원 전공이 다른 경우 전공선수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학점을 이수해야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상담교사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자격취득 과정에서 학부전공과 교육대학원 전공이 다른 경우에는 반드시 전공선수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학점을 이수해야 함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학점 인정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선수과목으로 구분된 과목은 해당학기 및 총 취득학점 계산시 계산에 포함되지 않으나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선수과목 이수를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지정받은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대학원생은 재학 중 이수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942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논문 또는 졸업시험을 통한 졸업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241893"/>
            <a:ext cx="10826270" cy="4183962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대상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논문 또는 졸업시험으로 선택 </a:t>
            </a:r>
            <a:endParaRPr lang="en-US" altLang="ko-KR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신청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논문 대체 의사표시는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재학 중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석사학위과정신청서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로 제출</a:t>
            </a:r>
            <a:endParaRPr lang="en-US" altLang="ko-KR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졸업시험 신청을 위한 학점 취득 요건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학위를 받기 위한 학점 요건은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때 수강신청 한 학점까지 포함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이수한 교과목 중 선수로 이수한 교과목은 제외</a:t>
            </a:r>
            <a:endParaRPr lang="en-US" altLang="ko-KR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교원자격증을 취득하고자 하는 학생은 전공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(10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), 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 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22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(11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이수해야 하므로 선수과목을 제외하고도 위 요건에 부합해야 함</a:t>
            </a:r>
            <a:endParaRPr lang="en-US" altLang="ko-KR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endParaRPr lang="ko-KR" altLang="en-US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400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36" y="252915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O N T E N T S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교원양성과정 학생 이수 안내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55785"/>
              </p:ext>
            </p:extLst>
          </p:nvPr>
        </p:nvGraphicFramePr>
        <p:xfrm>
          <a:off x="2040527" y="1266257"/>
          <a:ext cx="8128000" cy="540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8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교원자격무시험검정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34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전공 및 교직 학점 인정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35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전공 및 교직과목 학점 인정서 작성 방법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36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전공 및 교직과목 이수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38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교육실습 및 교육윤리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40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교육봉사활동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43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학기 별 취득학점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44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표시과목별 기본이수과목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45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교직 적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 검사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47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응급처치 및 심폐소생술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48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성인지 교육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52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교원자격증 신청 및 수여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53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35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교원자격무시험검정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730" y="1816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8980" y="1093090"/>
            <a:ext cx="10826270" cy="63651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무시험검정 합격기준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07181"/>
              </p:ext>
            </p:extLst>
          </p:nvPr>
        </p:nvGraphicFramePr>
        <p:xfrm>
          <a:off x="698980" y="1498463"/>
          <a:ext cx="10473845" cy="503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13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년도 이후 입학자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중등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유치원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영양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전문상담교사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: 50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학점이상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algn="l"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-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기본이수과목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14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(5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과목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이상 포함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algn="l"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-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교과교육영역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과목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이상 포함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4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학점이상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-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교직이론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(6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과목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이상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-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교직소양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(4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과목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이상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b="1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  ※ ’24</a:t>
                      </a:r>
                      <a:r>
                        <a:rPr lang="ko-KR" altLang="en-US" sz="1200" b="1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학년도 입학자부터는 디지털교육을 이수해야 함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   -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교육실습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이상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교육봉사활동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 포함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성적기준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○ 졸업전체 평균성적</a:t>
                      </a:r>
                      <a:endParaRPr lang="en-US" altLang="ko-KR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   - 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75/100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점 이상</a:t>
                      </a:r>
                      <a:endParaRPr lang="en-US" altLang="ko-KR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   - 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 </a:t>
                      </a: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80/100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점 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0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기      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영양사면허증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영양교사에 한함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교직적성 및 인성검사 적격판정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회 이상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응급처치 및 심폐소생술 실습 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회 이상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성인지 교육 이수 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회 이상 </a:t>
                      </a: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 성범죄이력조회 </a:t>
                      </a: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○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마약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대마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향정신성의약품중독여부 진단서 제출</a:t>
                      </a: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617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및 교직학점 인정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0" y="1537168"/>
            <a:ext cx="10826270" cy="4237502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교육대학원 입학 전에 취득한 학점 인정 범위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「고등교육법」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조의 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산업대학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전문대학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방송통신대학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기술대학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대학에 준하는 각종 학교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이에 상응하는 교육과정을 운영하는 외국의 학교 포함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또는 특별법에 의하여 설립되고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대학졸업의 학력이 인정되는 교육기관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의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관련학과에서 취득한 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학점이 인정되는 경우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「고등교육법」제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의한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일반ㆍ전문ㆍ특수대학원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졸업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‘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학점은행제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’를 통한 전문학사학위 또는 학사학위 취득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            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독학에 의한 학위취득 시험’을 통한 학사학위 취득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「평생교육법」에 의한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원격대학ㆍ사내대학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졸업 등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교육대학원의 입학 전에 편입학을 하여 대학을 졸업한 경우의 학점 인정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졸업대학과 동일한 전공으로 전적 대학에서 취득한 전공과목과 교직과정이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                                                                                 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설치된 대학에서 취득 한 교직과목의 학점은 인정이 가능함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학부에서 이수한 교직과목의 인정은 교직과정이 설치된 대학에서 교직과목으로 개설된 과목을 이수한 경우에 한하며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해당 과목을 일반선택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교양으로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이수한 경우 출신대학에서 교직과목으로 개설되었음을 인정하는 확인서를 첨부하여야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교직과정이 개설되지 않은 대학에서 이수한 경우 인정 불가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즉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원격대학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학점은행제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독학사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일반대학원 등에서 취득한 과목 중 교직과목과 과목명이 동일하거나 유사하더라도 인정 불가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교육학과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주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복수전공 또는 부전공으로 졸업한 경우에는 전공과목으로 이수한 학점을 교직과목의 이수학점으로 인정할 수 있음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교직과목으로 이수한 학점을 전공과목의 이수학점으로 중복하여 인정하지 않도록 유의해야 함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077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및 교직과목 학점인정서 작성 방법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5" y="1537168"/>
            <a:ext cx="11515725" cy="530978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대상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교원양성과정으로 입학지원한 학생 중 전공 및 교직과목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학저인정서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미제출자 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작성방법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 및 교직과목 학점 인정서”의 작성 및 제출은 교육대학원 입학과 동시에 학생 본인이 직접 작성하여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교학과에 제출함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hlinkClick r:id="rId2"/>
              </a:rPr>
              <a:t>won5124@wku.ac.kr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제출가능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반드시 교육대학원 입학 전에 대학을 졸업하고 학위를 취득한자에 한하여 학점이 인정됨</a:t>
            </a: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전공과목의 학점인정은 학부에서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전공으로 표기된 과목에 한하여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인정 가능하고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일반선택이나 교양으로 이수한 과목의 경우는 전공과목과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과목명이나 내용이 동일하다고 하여도 전공학점으로 인정 되지 않음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교직과목의 학점인정은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 교직과정이 설치된 대학에서 교직과목으로 이수한 교직과목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교직이론 및 교직소양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한하여 인정되나 </a:t>
            </a:r>
            <a:r>
              <a:rPr lang="ko-KR" altLang="en-US" sz="1200" u="sng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교육봉사활동은 </a:t>
            </a:r>
            <a:endParaRPr lang="en-US" altLang="ko-KR" sz="1200" u="sng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u="sng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면제되지 않으며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해당과목을 일반선택이나 교양으로 이수한 경우에는 교직과목과 동일하다고 하여도 인정되지 않음</a:t>
            </a: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흑색으로 표시된 부분은 전공주임교수님이 작성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전공은 반드시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학점만 작성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교직과목은 이수한 경우에만 작성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    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신청현황의 과목명과 인정현황의 과목명은 동일하게 작성하면 됨</a:t>
            </a:r>
          </a:p>
          <a:p>
            <a:pPr fontAlgn="base">
              <a:lnSpc>
                <a:spcPct val="20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작성된 학점인정서와 함께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교직과정이수신청서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도 함께 제출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95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및 교직과목 학점인정서 작성 방법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94224" y="-1460400"/>
            <a:ext cx="8692976" cy="3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32501496" descr="DRW00003d9481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5948" r="5226" b="5029"/>
          <a:stretch/>
        </p:blipFill>
        <p:spPr bwMode="auto">
          <a:xfrm>
            <a:off x="181232" y="1384643"/>
            <a:ext cx="3891762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266" y="1384643"/>
            <a:ext cx="4372872" cy="532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9395" y="1384643"/>
            <a:ext cx="3229037" cy="253979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예시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기본전공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선택전공으로 이수한 과목을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밑줄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형광페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그어 오른쪽 학점인정서에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기재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이수한 교직과목이 있을 경우 밑줄 그어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오른쪽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학점인정서에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기재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147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및 교직과목 이수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0" y="1241893"/>
            <a:ext cx="10826270" cy="368350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전공과목 이수학점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유의사항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전공학점에는 반드시 기본이수과목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14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이상을 포함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하여야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전공과목은 학점인정 대상 교육기관의 표시과목 관련학과에서 이수구분이 전공으로 표기된 과목에 한하여 인정 가능하며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일반선택이나 교양 등으로 이수한 경우에는 전공학점으로 인정이 불가함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학부에서 이수한 전공과목과 교육대학원에서 정한 전공과목의 명칭이 다를 때에는 ‘교원양성위원회’의 심의를 거쳐 대학의 장이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전공과목의 학점으로 인정이 가능함 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98047"/>
              </p:ext>
            </p:extLst>
          </p:nvPr>
        </p:nvGraphicFramePr>
        <p:xfrm>
          <a:off x="698980" y="1609167"/>
          <a:ext cx="9759475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9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 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교육대학원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주전공자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학점이상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en-US" altLang="ko-KR" sz="1200" kern="1200" baseline="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667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및 교직과목 이수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0" y="1241893"/>
            <a:ext cx="10826270" cy="534549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교직과목 이수학점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교육봉사활동은 최소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시간 이상을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학점으로 인정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 시까지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시간 이상 이수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교직과목의 면제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교직이론 영역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학부 또는 대학원에서 이수한 교직과목은 면제 가능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19199"/>
              </p:ext>
            </p:extLst>
          </p:nvPr>
        </p:nvGraphicFramePr>
        <p:xfrm>
          <a:off x="698983" y="1622450"/>
          <a:ext cx="872124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1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교과목명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02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</a:t>
                      </a:r>
                      <a:endParaRPr lang="en-US" altLang="ko-KR" sz="1100" b="0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교육철학 및 교육사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교직선수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교육과정 및 교육평가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교육방법 및 교육공학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교육심리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교직선수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교육사회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교육행정 및 교육경영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0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</a:t>
                      </a:r>
                      <a:endParaRPr lang="en-US" altLang="ko-KR" sz="1100" b="0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소양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특수교육학개론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교직실무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학교폭력예방 및 학생의 이해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디지털교육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‘24</a:t>
                      </a:r>
                      <a:r>
                        <a:rPr lang="ko-KR" altLang="en-US" sz="12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학년도 입학자부터 필수 이수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6715"/>
                  </a:ext>
                </a:extLst>
              </a:tr>
              <a:tr h="25900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</a:t>
                      </a:r>
                      <a:endParaRPr lang="en-US" altLang="ko-KR" sz="1100" b="0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실습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교육실습 및 윤리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교직선수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+mn-cs"/>
                        </a:rPr>
                        <a:t>교육봉사활동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</a:pP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010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교육실습 및 교육윤리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241893"/>
            <a:ext cx="10826270" cy="645349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면제 및 대체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면제자도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필히 교육실습 및 윤리 과목을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수강신청하여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수업에는 반드시 참여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이미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이상의 교사자격증을 소지한 자가 대학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포함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에서 교사자격증을 취득하고자 하는 경우 취득할 교사 자격종별에 상관없이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교육실습영역 전체를 면제할 수 있음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영양교사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)’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자격을 취득하고자 하는 사람이 「국민영양관리법」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영양사 면허를 소지하고 다음의 어느 하나에 해당하는 기관에서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취득하고자 하는 교사 자격증과 관련된 업무 경력이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년 이상 있는 경우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면제할 수 있음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위에 따른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학교현장실습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의 면제 범위에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비정규직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학교영양사도 포함되며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경력을 인정받기 위해서는 위탁급식업체 소속 영양사로서 학교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대학 포함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에서 급식 업무에 종사한 경력을 해당 학교장으로부터 확인 받은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경력인정증명서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제출해야 함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실습 대체 관련 교육경력 및 업무경력은 입학 전과 후를 합산할 수 있음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교육실습 실시 가능학교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「유아교육법」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유치원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중등교육법」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학교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「재외국민 교육지원 등에 관한 법률」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한국학교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「평생교육법」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항에 따른 학력인정 평생교육시설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교원양성기관에서 교류 협정을 체결한 외국의 대학 또는 교육청이 지정한 정규 유치원 및 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중등학교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09675" y="2952750"/>
            <a:ext cx="9382125" cy="781050"/>
          </a:xfrm>
          <a:prstGeom prst="rect">
            <a:avLst/>
          </a:prstGeom>
          <a:noFill/>
          <a:ln w="2857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「유아교육법」 제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유치원</a:t>
            </a:r>
            <a:endParaRPr lang="en-US" altLang="ko-KR" sz="11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「초 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중등교육법」 제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학교</a:t>
            </a:r>
            <a:endParaRPr lang="en-US" altLang="ko-KR" sz="11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「고등교육법」 제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따른 학교</a:t>
            </a:r>
            <a:endParaRPr lang="en-US" altLang="ko-KR" sz="11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「평생교육법」 제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31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 제</a:t>
            </a:r>
            <a:r>
              <a:rPr lang="en-US" altLang="ko-KR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항에 따른 학력인정 평생교육시설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26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C15388B-281C-45E1-8B0C-98F92327C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31450"/>
              </p:ext>
            </p:extLst>
          </p:nvPr>
        </p:nvGraphicFramePr>
        <p:xfrm>
          <a:off x="1215948" y="1264024"/>
          <a:ext cx="10330593" cy="5457450"/>
        </p:xfrm>
        <a:graphic>
          <a:graphicData uri="http://schemas.openxmlformats.org/drawingml/2006/table">
            <a:tbl>
              <a:tblPr/>
              <a:tblGrid>
                <a:gridCol w="1475799">
                  <a:extLst>
                    <a:ext uri="{9D8B030D-6E8A-4147-A177-3AD203B41FA5}">
                      <a16:colId xmlns:a16="http://schemas.microsoft.com/office/drawing/2014/main" val="1155067750"/>
                    </a:ext>
                  </a:extLst>
                </a:gridCol>
                <a:gridCol w="1360300">
                  <a:extLst>
                    <a:ext uri="{9D8B030D-6E8A-4147-A177-3AD203B41FA5}">
                      <a16:colId xmlns:a16="http://schemas.microsoft.com/office/drawing/2014/main" val="3062486652"/>
                    </a:ext>
                  </a:extLst>
                </a:gridCol>
                <a:gridCol w="1591298">
                  <a:extLst>
                    <a:ext uri="{9D8B030D-6E8A-4147-A177-3AD203B41FA5}">
                      <a16:colId xmlns:a16="http://schemas.microsoft.com/office/drawing/2014/main" val="1016809552"/>
                    </a:ext>
                  </a:extLst>
                </a:gridCol>
                <a:gridCol w="1475799">
                  <a:extLst>
                    <a:ext uri="{9D8B030D-6E8A-4147-A177-3AD203B41FA5}">
                      <a16:colId xmlns:a16="http://schemas.microsoft.com/office/drawing/2014/main" val="3252798064"/>
                    </a:ext>
                  </a:extLst>
                </a:gridCol>
                <a:gridCol w="1475799">
                  <a:extLst>
                    <a:ext uri="{9D8B030D-6E8A-4147-A177-3AD203B41FA5}">
                      <a16:colId xmlns:a16="http://schemas.microsoft.com/office/drawing/2014/main" val="2106964850"/>
                    </a:ext>
                  </a:extLst>
                </a:gridCol>
                <a:gridCol w="1475799">
                  <a:extLst>
                    <a:ext uri="{9D8B030D-6E8A-4147-A177-3AD203B41FA5}">
                      <a16:colId xmlns:a16="http://schemas.microsoft.com/office/drawing/2014/main" val="1823641507"/>
                    </a:ext>
                  </a:extLst>
                </a:gridCol>
                <a:gridCol w="1475799">
                  <a:extLst>
                    <a:ext uri="{9D8B030D-6E8A-4147-A177-3AD203B41FA5}">
                      <a16:colId xmlns:a16="http://schemas.microsoft.com/office/drawing/2014/main" val="1082045576"/>
                    </a:ext>
                  </a:extLst>
                </a:gridCol>
              </a:tblGrid>
              <a:tr h="8233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2/23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2/24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2/25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2/26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2/27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2/28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66074"/>
                  </a:ext>
                </a:extLst>
              </a:tr>
              <a:tr h="13408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3/3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3/4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*2025-1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수강신청 및 변경 기간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*교육실습자 교육실습비 납입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*논문 재지도 대상자 등록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*신입생 서류제출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2025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교육실습 관련 서류 제출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3/5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3/6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3/7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3/8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62727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3/9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3/10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3/11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3/12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3/13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3/14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교원자격무시험 관련 서류 마감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3/15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13833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3/16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3/17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3/18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외국어시험 접수</a:t>
                      </a:r>
                      <a:b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*석사학위과정신청서제출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3/19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3/20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 및 복학 접수 마감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3/21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3/22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53243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3/23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3/24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3/25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외국어시험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학과별 지정장소에서 응시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 적성 및 인성검사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3/26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3/27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3/28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 계획서 제출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수강신청은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이상부터 함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3/29</a:t>
                      </a:r>
                      <a:br>
                        <a:rPr lang="en-US" altLang="ko-KR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25007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3/30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3/31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교육실습</a:t>
                      </a: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4/4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4/5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34" marR="3634" marT="3634" marB="1744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1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76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교육실습 및 교육윤리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241893"/>
            <a:ext cx="10826270" cy="5586782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시기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2025. 3. 31(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~ 4. 25(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금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(4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주간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매 학년도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 및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 중에 진행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주간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교육실습 유의 사항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교육실습학교는 학생 본인이 선택하여 진행하는 것이 원칙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학교현장실습은 취득하고자 하는 교사자격증에 해당하는 학교 급에서 실시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유아교육전공학생은 반드시 유치원에서 교육실습을 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영유아보육법에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의한 보육시설에서는 교육실습 불가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영양교육전공 학생은 학교급식시설이 있는 「초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중등교육법」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의거 설립된 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고등학교에서 각각의 해당 담당교사 또는 지도교사에 의해 </a:t>
            </a:r>
            <a:b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</a:b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학교현장실습 이수 필요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유아교육전공과 영양교육전공을 제외한 전공 학생은 「초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중등교육법」 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조에 의거 설립된 중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고등학교에서 실습 가능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초등학교는 제외됨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본인의 전공으로 해당 학교에서 교육실습이 가능한지 여부를 확인요망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도내 야간 고등학교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신입학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모집이 중단 되었음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운영관련 특이사항 발생 시 즉시 교육대학원에 통보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추가 수강신청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공결처리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협조의뢰 등 원활한 처리를 위함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교과목은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 이론수업을 반드시 진행해야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주차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OT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진행 외에 수업을 하지 않는 경우 수업 부실운영에 해당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기간에도 타 전공과목은 반드시 정상 수업을 진행해야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교육실습 신청안내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4~5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학기에 재학예정인 학생 중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및 교육윤리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교과목을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학생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001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교육실습 및 교육윤리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034653" y="1564228"/>
            <a:ext cx="155643" cy="4482726"/>
            <a:chOff x="6034653" y="1457220"/>
            <a:chExt cx="155643" cy="4482726"/>
          </a:xfrm>
          <a:solidFill>
            <a:schemeClr val="accent6">
              <a:lumMod val="75000"/>
            </a:schemeClr>
          </a:solidFill>
        </p:grpSpPr>
        <p:cxnSp>
          <p:nvCxnSpPr>
            <p:cNvPr id="3" name="직선 연결선 2"/>
            <p:cNvCxnSpPr>
              <a:endCxn id="15" idx="2"/>
            </p:cNvCxnSpPr>
            <p:nvPr/>
          </p:nvCxnSpPr>
          <p:spPr>
            <a:xfrm>
              <a:off x="6112475" y="1505860"/>
              <a:ext cx="0" cy="4434086"/>
            </a:xfrm>
            <a:prstGeom prst="line">
              <a:avLst/>
            </a:prstGeom>
            <a:grpFill/>
            <a:ln w="60325">
              <a:solidFill>
                <a:srgbClr val="ADAD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다이아몬드 5"/>
            <p:cNvSpPr/>
            <p:nvPr/>
          </p:nvSpPr>
          <p:spPr>
            <a:xfrm>
              <a:off x="6034653" y="1457220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다이아몬드 8"/>
            <p:cNvSpPr/>
            <p:nvPr/>
          </p:nvSpPr>
          <p:spPr>
            <a:xfrm>
              <a:off x="6034653" y="5166559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다이아몬드 9"/>
            <p:cNvSpPr/>
            <p:nvPr/>
          </p:nvSpPr>
          <p:spPr>
            <a:xfrm>
              <a:off x="6034653" y="3313327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다이아몬드 10"/>
            <p:cNvSpPr/>
            <p:nvPr/>
          </p:nvSpPr>
          <p:spPr>
            <a:xfrm>
              <a:off x="6034653" y="2695583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다이아몬드 11"/>
            <p:cNvSpPr/>
            <p:nvPr/>
          </p:nvSpPr>
          <p:spPr>
            <a:xfrm>
              <a:off x="6034653" y="4548815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다이아몬드 12"/>
            <p:cNvSpPr/>
            <p:nvPr/>
          </p:nvSpPr>
          <p:spPr>
            <a:xfrm>
              <a:off x="6034653" y="2077839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다이아몬드 13"/>
            <p:cNvSpPr/>
            <p:nvPr/>
          </p:nvSpPr>
          <p:spPr>
            <a:xfrm>
              <a:off x="6034653" y="3931071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다이아몬드 14"/>
            <p:cNvSpPr/>
            <p:nvPr/>
          </p:nvSpPr>
          <p:spPr>
            <a:xfrm>
              <a:off x="6034653" y="5784303"/>
              <a:ext cx="155643" cy="15564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8342" y="2692977"/>
            <a:ext cx="5611247" cy="636516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협조의뢰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algn="r"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교육실습학교의 일정 변경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기타사유 발생 시 교육대학원에 즉시 통보해야 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342" y="1456411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신청 접수 안내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342" y="3919125"/>
            <a:ext cx="5611247" cy="119051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교과목 수강신청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algn="r"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실습학교는 지정했으나 수강신청을 하지 못한 경우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algn="r"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수강신청은 했으나 실습학교는 지정하지 못한 경우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algn="r"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교육대학원에 즉시 연락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42" y="5187050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성적인정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교과목 담당 교원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0296" y="2084219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학교 선정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0296" y="3318546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교육실습록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인쇄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명찰 제작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0296" y="4558141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 학생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공결처리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296" y="5785119"/>
            <a:ext cx="561124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교육실습세미나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담당교원의 재량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78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교육봉사활동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241893"/>
            <a:ext cx="10826270" cy="4755785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교육봉사활동의 의미는 예비교원이 가진 재능을 유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초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고학생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 밖 청소년 포함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대상으로 교육적인 방법으로 봉사하는 것임</a:t>
            </a: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성인대상 교육봉사활동은 인정 불가</a:t>
            </a: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en-US" altLang="ko-KR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 계획서</a:t>
            </a:r>
            <a:r>
              <a:rPr lang="en-US" altLang="ko-KR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먼저 작성하여 교학과에 이메일</a:t>
            </a:r>
            <a:r>
              <a:rPr lang="en-US" altLang="ko-KR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(won5124@wku.ac.kr)</a:t>
            </a:r>
            <a:r>
              <a:rPr lang="ko-KR" altLang="en-US" sz="16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제출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→ 최소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시간 이상을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학점으로 인정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60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시간 봉사활동을 하고 </a:t>
            </a: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(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 보고서 작성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6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수강신청하여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교육봉사활동 학점 이수 인정을 받아야 함</a:t>
            </a: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교육봉사활동은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학기부터 진행 가능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교육봉사활동 실시 가능 기관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학교현장 실습 가능 기관 전체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유치원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초등학교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중학교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고등학교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지역아동센터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지역아동센터 중앙지원단 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hlinkClick r:id="rId2"/>
              </a:rPr>
              <a:t>http://www.icareinfo.info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등록 기관에 한함</a:t>
            </a:r>
            <a:r>
              <a:rPr lang="en-US" altLang="ko-KR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773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별 취득학점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83410"/>
              </p:ext>
            </p:extLst>
          </p:nvPr>
        </p:nvGraphicFramePr>
        <p:xfrm>
          <a:off x="629481" y="1527848"/>
          <a:ext cx="10950091" cy="390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7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8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교직이론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교과교육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교육내용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교육실습 및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교육봉사활동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교직소양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교육행정 및 교육경영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특수교육학개론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(8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교육사회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교육심리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교직실무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교육과정 및 교육평가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교육철학 및 교육사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학교폭력예방 및 학생의 이해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교육방법 및 교육공학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교육봉사활동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(8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교육실습 및 교육윤리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5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(20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3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(6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481" y="5615582"/>
            <a:ext cx="10639127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위 안은 예시에 해당되며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교직이론 및 교직소양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이내에 이수할 수 있도록 합니다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다만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수강가능학점이 남아있는 경우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추가 로 교과목 신청이 가능합니다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(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총 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이내에서 가능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▶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학점까지 수강신청 되는 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전공선수과목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 및 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 및 교육윤리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945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표시과목별 기본이수과목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04857"/>
              </p:ext>
            </p:extLst>
          </p:nvPr>
        </p:nvGraphicFramePr>
        <p:xfrm>
          <a:off x="629481" y="2609626"/>
          <a:ext cx="10950091" cy="389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표시과목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 err="1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입학년도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기본이수과목 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분야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13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국어교육론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국어학개론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국어문법론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국어사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(3)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국문학개론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국문학사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문학교육론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소설교육론 또는 시가교육론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희곡교육론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수필교육론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(5)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의사소통교육론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표현교육론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이해교육론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(1)-(5)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분야 중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각 분야에서 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 이상 이수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체육사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·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철학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스포츠사회학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운동생리학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운동역학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체육측정평가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건강교육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무용교육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운동실기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특수체육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운동학습 및 심리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스포츠심리 및 운동학습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여가레크리에이션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국악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교수법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전공실기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국악실기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시창 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·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청음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국악가창지도법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합창 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· </a:t>
                      </a:r>
                      <a:r>
                        <a:rPr lang="ko-KR" altLang="en-US" sz="11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합주지도법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국악개론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국악사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서양음악사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화성법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음악분석 및 형식론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장구반주법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피아노반주법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현대미술론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소묘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색채학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한국화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서양화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조소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공예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디자인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판화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표현기법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서예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영상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(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애니메이션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미술사 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한국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동양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서양미술사 포함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9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중국어교육론 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외국어교육론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), </a:t>
                      </a: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중국어학개론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중국문학개론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중국어문법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중국어회화</a:t>
                      </a:r>
                      <a:r>
                        <a:rPr lang="en-US" altLang="ko-KR" sz="1100" b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  <a:r>
                        <a:rPr lang="en-US" altLang="ko-KR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중국어작문</a:t>
                      </a:r>
                      <a:r>
                        <a:rPr lang="en-US" altLang="ko-KR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중국어강독</a:t>
                      </a:r>
                      <a:r>
                        <a:rPr lang="en-US" altLang="ko-KR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한문강독</a:t>
                      </a:r>
                      <a:r>
                        <a:rPr lang="en-US" altLang="ko-KR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중국어권문화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481" y="1125217"/>
            <a:ext cx="10826270" cy="1744511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교원자격증을 취득하기 위해서는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전공과목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+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이수해야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 중 전공과목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개에서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교육부 지정 교과교육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(~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교과교육론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~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교재연구및지도법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~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논리및논술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로 채우고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7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(14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다음 표시과목별 이수구분표에 맞게 이수해야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영양교육전공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상담심리전공은 교육부 지정 교과교육과목을 이수하지 않음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상담심리전공을 제외한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 취득희망자는 전공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중 아래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기본이수표에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맞게 전공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과목이상 이수해야 함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065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표시과목별 기본이수과목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57139"/>
              </p:ext>
            </p:extLst>
          </p:nvPr>
        </p:nvGraphicFramePr>
        <p:xfrm>
          <a:off x="629481" y="1379199"/>
          <a:ext cx="10950091" cy="506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표시과목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 err="1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입학년도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기본이수과목 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또는 분야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유치원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정교사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유아교육과정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영유아발달과교육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유아언어교육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유아사회교육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유아과학교육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유아수학교육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유아미술교육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유아음악교육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유아교사론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유아동작교육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유아놀이지도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유아교육기관운영관리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아동복지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유아건강교육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유아관찰및실습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부모교육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영양교사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2009 -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영양교육및상담실습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생애주기영양학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(3)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단체급식및실습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식품위생학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(4)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영양판정및실습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식사요법및실습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(5)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식품학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조리원리및실습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(1)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에서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(2), (3)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에서 각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 이상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(4), (5)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에서 각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 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전문상담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(1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급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필 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심리검사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성격심리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발달심리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특수아상담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집단상담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가족상담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진로상담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상담이론과 실제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14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 이상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(7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 이상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상담실습 및 사례연구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※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상담실습 및 사례연구는 학점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교과목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을 이수하지 아니하나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종 이상의 사례연구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·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발표를 하고 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   20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시간 이상의 실습을 하여야 한다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.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826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에스코어 드림 2 ExtraLight" panose="020B0203030302020204" pitchFamily="34" charset="-127"/>
                        <a:ea typeface="에스코어 드림 2 ExtraLight" panose="020B02030303020202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선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택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아동발달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이상심리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학습심리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행동수정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생활지도연구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청년발달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영재아상담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학습부진아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사회변화와 직업의 세계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학교심리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적응심리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사이버상담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성상담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학습상담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인지심리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심리학개론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사회심리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생리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생물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심리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인간관계론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특수교육학개론</a:t>
                      </a:r>
                      <a:r>
                        <a:rPr lang="en-US" altLang="ko-KR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학교부적응상담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4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학점이상</a:t>
                      </a: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(2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과목이상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779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 적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인성 검사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241893"/>
            <a:ext cx="10826270" cy="4755785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 적성 및 인성검사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교육부에서 정한 법적 요건으로서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 취득 과정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상담심리전공 전문상담교사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이수과정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부전공 과정 학생은 반드시 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             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적격 판정을 받아야 함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 적성 및 인성검사 적격 판정 횟수 요건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2013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(2013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학번 포함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입학한 교원자격증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과정자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및 상담심리전공자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 적성 및 인성검사 실시 대상자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현직교사도 아래사항 해당 시 응시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회의 적격판정 요건 횟수를 이미 충족한 학생은 대상자가 아님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금 학기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3,4,5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재학중인 교원자격증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과정자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학기는 학교사정에 따라 인성검사를 실시 할 수도 있음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및 상담심리전공 전문상담교사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이수과정자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부전공자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수료자중 금 학기에 논문신청서를 제출한 교원자격증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과정자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및 상담심리전공 전문상담교사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이수과정자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부전공자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교직 적성 및 인성검사 실시 일정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평일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17:00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진행되며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매학기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 또는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9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월 중 진행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일정변경 가능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O.T.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실시 후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17:00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분간 실시 됩니다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공과대학 전산실 또는 자연대학전산실 등 본교 전산실에서 실시함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반영방법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P/F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반영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76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응급처치 및 심폐소생술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177651"/>
            <a:ext cx="10826270" cy="530978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응급처치 및 심폐소생술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교육부에서 정한 법적 요건으로서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 취득 과정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상담심리전공 전문상담교사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급 이수과정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부전공 과정 학생은 반드시 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               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해야함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응급처치 및 심폐소생술 실습 횟수 요건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 전까지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 실습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실습 방법 및 시간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추후공지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시간 정도 소요됨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실습 일정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예정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: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별도 사전 안내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b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</a:b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유의사항</a:t>
            </a:r>
            <a:endParaRPr lang="ko-KR" altLang="en-US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본교에서 진행하는 응급처치 및 심폐소생술 실습을 함께 하는 것을 권고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재직자가 소속학교에서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[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학교보건법 시행규칙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]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에 근거하여 이수한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응급처치및심폐소생술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교육으로 대체가능 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이수일자에 맞게 해당학기 교육으로 인정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;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제출서류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소속학교 교육 시행공문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이수증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재직증명서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응급처치 및 심폐소생술 교육은 외부 강사 등을 초청하여 한정된 시간과 한정된 횟수만 실습을 실시하므로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 실습 일정에 반드시 참여해야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교원자격취득 요건에 부합하여 정상적인 학기에 졸업이 가능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따라서 이 일정에 반드시 참여할 수 있도록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해야함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기말시험 기간 전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까지 반드시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제출해야함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반영방법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P/F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반영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952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응급처치 및 심폐소생술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913515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수료증 출력 및 제출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스포츠안전재단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스포츠안전아카데미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홈페이지 접속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0" y="2025437"/>
            <a:ext cx="4111145" cy="467194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18577" y="2337217"/>
            <a:ext cx="410573" cy="2429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14198" y="2278910"/>
            <a:ext cx="258065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1.‘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마이페이지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464872" y="3642142"/>
            <a:ext cx="1368376" cy="2429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33248" y="3583835"/>
            <a:ext cx="2580657" cy="35951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교육종료과정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514074" y="6328192"/>
            <a:ext cx="381401" cy="1202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895475" y="6208549"/>
            <a:ext cx="2580657" cy="316428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수료증출력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11481" r="31771"/>
          <a:stretch/>
        </p:blipFill>
        <p:spPr bwMode="auto">
          <a:xfrm>
            <a:off x="6818428" y="2009306"/>
            <a:ext cx="3202943" cy="45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10792" y="2165791"/>
            <a:ext cx="2580657" cy="1701423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수료증출력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성명 옆에 자필로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학번 기입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교학과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제출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4"/>
              </a:rPr>
              <a:t>won5124@wku.ac.kr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대학원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교학과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방문제출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65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성인지 교육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2262795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 전까지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회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받아야 교원자격증 발급가능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이수방법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중앙교육연수원 성인지 교육 인터넷강의 이수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예정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교육부의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컨텐츠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개발이 늦어질 경우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학생상담센터 폭력예방특강 활용 예정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운영방법 결정 시 공문안내 예정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반영방법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P/F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반영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1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E5CAE16-FC13-452C-BA8C-6EFCBE6B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74467"/>
              </p:ext>
            </p:extLst>
          </p:nvPr>
        </p:nvGraphicFramePr>
        <p:xfrm>
          <a:off x="1470212" y="1389529"/>
          <a:ext cx="9565339" cy="5199973"/>
        </p:xfrm>
        <a:graphic>
          <a:graphicData uri="http://schemas.openxmlformats.org/drawingml/2006/table">
            <a:tbl>
              <a:tblPr/>
              <a:tblGrid>
                <a:gridCol w="1366477">
                  <a:extLst>
                    <a:ext uri="{9D8B030D-6E8A-4147-A177-3AD203B41FA5}">
                      <a16:colId xmlns:a16="http://schemas.microsoft.com/office/drawing/2014/main" val="2831117183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3248670069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3316280134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724953586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1669617633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28176756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376494255"/>
                    </a:ext>
                  </a:extLst>
                </a:gridCol>
              </a:tblGrid>
              <a:tr h="94129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3/30</a:t>
                      </a:r>
                      <a:br>
                        <a:rPr lang="en-US" altLang="ko-KR" sz="11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3/31</a:t>
                      </a:r>
                      <a:b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교육실습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4/4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4/5</a:t>
                      </a:r>
                      <a:b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62108"/>
                  </a:ext>
                </a:extLst>
              </a:tr>
              <a:tr h="134470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4/6</a:t>
                      </a:r>
                      <a:b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4/7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종합시험 접수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4/8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4/9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4/10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4/11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4/12</a:t>
                      </a:r>
                      <a:b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55480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4/13</a:t>
                      </a:r>
                      <a:b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4/14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4/15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종합시험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4/16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4/17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성인지교육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4/18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4/19</a:t>
                      </a:r>
                      <a:br>
                        <a:rPr lang="en-US" altLang="ko-KR" sz="11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34374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4/20</a:t>
                      </a:r>
                      <a:b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4/21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수시시험기간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4/22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4/23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4/24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4/25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4/26</a:t>
                      </a:r>
                      <a:b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7205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4/27</a:t>
                      </a:r>
                      <a:b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4/28</a:t>
                      </a:r>
                      <a:b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4/29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석사학위청구논문 신청서 제출</a:t>
                      </a:r>
                      <a:b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*학위청구논문 심사시선청서 제출 및 심사위원추천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4/30</a:t>
                      </a:r>
                      <a:b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5/1</a:t>
                      </a:r>
                      <a:b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</a:t>
                      </a:r>
                      <a:br>
                        <a:rPr lang="en-US" altLang="ko-KR" sz="11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1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</a:t>
                      </a:r>
                      <a:br>
                        <a:rPr lang="en-US" altLang="ko-KR" sz="11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1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9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20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교원자격증 신청 및 수여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교원양성과정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2298509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자격증 신청 시기 및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제출처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최종학기에 교육대학원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교학과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제출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대상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교육대학원 교원양성과정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이수자로서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결격사유가 없는 자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제출서류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교원자격무시험검정원서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성적증명서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마약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대마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·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향정신성의약품 중독 여부 진단서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자격증 수여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 취득요건을 갖추고 교원자격무시험검정을 통과한 자 </a:t>
            </a: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64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36" y="252915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O N T E N T S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석사학위 취득 학생 이수 안내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38538"/>
              </p:ext>
            </p:extLst>
          </p:nvPr>
        </p:nvGraphicFramePr>
        <p:xfrm>
          <a:off x="2040527" y="2674928"/>
          <a:ext cx="8128000" cy="180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8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석사 학위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취득 과정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설명 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 작성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55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석사 학위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취득 과정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 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졸업시험</a:t>
                      </a:r>
                      <a:r>
                        <a:rPr lang="en-US" altLang="ko-KR" sz="12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56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교원자격증 소지자의 경우 이수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58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졸업시험 운영 내규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59</a:t>
                      </a:r>
                      <a:endParaRPr lang="ko-KR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496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 학위 취득 과정 설명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졸업시험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석사학위 취득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4237502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대상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논문 선택권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대체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 있는 학생은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2015-1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신입학자 부터 가능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논문을 대체한다는 의사표시는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때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석사학위과정신청서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를 제출함으로써 접수됨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학기 별 취득 학점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학위를 받고자 하는 학생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신입학자만 해당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은 전공 및 교직과목으로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추가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이수해야함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요건이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때 수강 신청한 학점까지 포함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이므로 학위만 취득하는 학생은 아래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‘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※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제외되는 과목’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을 제외하고 전공 또는 교직과목에서 선택하여 추가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이수해야 함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학점에 선수과목과 교육봉사활동은 제외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선수과목으로 구분되는 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교육학개론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교육철학및교육사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교육실습및교육윤리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전공에서 개설되는 전공선수과목들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’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석사학위만 취득하는 학생은 매 학기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까지만 수강신청 되므로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선수과목 제외하고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학위를 받고자 하는 학위취득만 하는 학생은 </a:t>
            </a:r>
            <a:endParaRPr lang="en-US" altLang="ko-KR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반드시 매 학기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이수해야 </a:t>
            </a:r>
            <a:r>
              <a:rPr lang="ko-KR" altLang="en-US" sz="1200" b="1" dirty="0" err="1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졸업가능함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 학기 ✕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= 30</a:t>
            </a:r>
            <a:r>
              <a:rPr lang="ko-KR" altLang="en-US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b="1" dirty="0">
                <a:solidFill>
                  <a:srgbClr val="BE566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endParaRPr lang="ko-KR" altLang="en-US" sz="1200" b="1" dirty="0">
              <a:solidFill>
                <a:srgbClr val="BE566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※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제외되는 과목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교육학개론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교육철학및교육사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교육실습및윤리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‘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전공에서 개설되는 전공선수과목들’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   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교육의심리적기초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교육의사회적기초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교육의철학적기초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생활지도와 상담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551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 학위 취득 과정 설명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졸업시험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석사학위 취득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2852507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교원자격증을 취득하고자 하는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신입학자의 경우 학부에서 이수한 교직과목을 인정받아서 교육대학원에서 이수한 교과목이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교육심리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교육실습및윤리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교육철학및교육사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교육봉사활동을 제외하고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이상이 되지 않을 때에는 추가 학점 이수가 필요할 수 있음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예시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신입학한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홍길동은 석사학위 논문으로 학위를 받고자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전공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9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=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총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12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(24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신입학한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홍길동은 석사학위 논문이 아닌 졸업시험으로 학위를 받고자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전공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9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추가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 또는 교직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=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총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(30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54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교원자격증 소지자의 경우 이수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석사학위 취득 학생 이수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368350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신입학한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교원자격증 소지자가 학위만 취득하는 경우에는 아래의 ①또는 ②에서 한가지를 선택할 수 있으나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상담심리전공과 유아교육전공을 제외한 전공의 경우에는 개설되는 전공과목의 숫자가 많지 않을 수 있으므로 ① 로 이수하는 것이 수월 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유아교육전공 및 상담심리전공 이외의 전공 학생 중 교원자격증을 소지하고 석사학위만 취득하고자 하는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2015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이후 신입학자가 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②로 이수하기를 희망하는 경우 반드시 전공주임교수님과 상의하여 그 의사를 전달해야 함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교학과에서는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학생의 이수에 대해서 강요하지 않으며 과목 이수 등의 지도는 전공주임교수님의 권한이며 그 지시에 따름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2015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이후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신입학한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교원자격증 소지자가 졸업시험으로 학위만 취득 시 이수방법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① 교직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18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요건 추가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 또는 교직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② 전공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24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요건 추가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필수이수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+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※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졸업시험으로 교직과목을 필수 응시해야 하므로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교직과목은 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이상 이수해야 함</a:t>
            </a:r>
            <a:endParaRPr lang="en-US" altLang="ko-KR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99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졸업시험 운영 내규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석사학위 취득 학생 이수 안내</a:t>
            </a:r>
          </a:p>
        </p:txBody>
      </p:sp>
      <p:sp>
        <p:nvSpPr>
          <p:cNvPr id="3" name="대각선 방향의 모서리가 잘린 사각형 2"/>
          <p:cNvSpPr/>
          <p:nvPr/>
        </p:nvSpPr>
        <p:spPr>
          <a:xfrm>
            <a:off x="970552" y="1524000"/>
            <a:ext cx="10267950" cy="4772025"/>
          </a:xfrm>
          <a:prstGeom prst="snip2DiagRect">
            <a:avLst>
              <a:gd name="adj1" fmla="val 0"/>
              <a:gd name="adj2" fmla="val 8788"/>
            </a:avLst>
          </a:prstGeom>
          <a:noFill/>
          <a:ln w="28575"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 졸업시험을 통한 학위수여과정의 응시자격 및 운영에 관한 내규</a:t>
            </a:r>
            <a:endParaRPr lang="en-US" altLang="ko-KR" sz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 </a:t>
            </a:r>
            <a:r>
              <a:rPr lang="ko-KR" altLang="en-US" sz="12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교대원</a:t>
            </a:r>
            <a:r>
              <a:rPr lang="en-US" altLang="ko-KR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_1115-738(2014.08.28.)</a:t>
            </a: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적용대상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2015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학년도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이후 신입학자</a:t>
            </a:r>
            <a:endParaRPr lang="en-US" altLang="ko-KR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졸업시험과정의 응시자격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외국어시험과 종합시험에 합격한 자로서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5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이상 등록하고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(5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6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학점 이수 포함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이수 또는 예정자</a:t>
            </a:r>
            <a:endParaRPr lang="en-US" altLang="ko-KR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졸업시험과정의 운영에 관한 사항</a:t>
            </a:r>
            <a:endParaRPr lang="en-US" altLang="ko-KR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가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학위과정 신청서는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초 소정기간에 주임교수의 승인을 얻어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부를 작성하여 제출한다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나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응시원서는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5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학기 초 소정기간에 주임교수의 승인을 얻어 제출한다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(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전형료 과목당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30,000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원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과목은 전공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2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 교직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과목으로 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라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졸업시험은 매 학기말시험 전에 실시한다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마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출제위원은 박사학위를 소지한 본교 전임교원 또는 학과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전공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관련 학계 저명인사 중에서 교육대학원장이 위촉한다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바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합격의 인정은 각 과목당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100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만점에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80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점 이상을 합격으로 인정한다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사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 결과는 교육대학원장이 인준함으로써 합격여부가 결정된다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아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졸업시험에 불합격한 자는 </a:t>
            </a:r>
            <a:r>
              <a:rPr lang="ko-KR" altLang="en-US" sz="12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재학년한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내에 횟수에 관계없이 </a:t>
            </a:r>
            <a:r>
              <a:rPr lang="ko-KR" altLang="en-US" sz="12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재응시할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수 있다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단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해당학기의 재시험은 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회에 한하며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불합격한 과목만</a:t>
            </a:r>
            <a:endParaRPr lang="en-US" altLang="ko-KR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</a:t>
            </a:r>
            <a:r>
              <a:rPr lang="ko-KR" altLang="en-US" sz="12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재응시</a:t>
            </a:r>
            <a:r>
              <a:rPr lang="ko-KR" altLang="en-US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한다</a:t>
            </a:r>
            <a:r>
              <a:rPr lang="en-US" altLang="ko-KR" sz="12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342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36" y="252915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O N T E N T S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안내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87594"/>
              </p:ext>
            </p:extLst>
          </p:nvPr>
        </p:nvGraphicFramePr>
        <p:xfrm>
          <a:off x="2040527" y="2930300"/>
          <a:ext cx="8128000" cy="135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8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교육대학원 전공 주임 교수 현황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61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학생증 발급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62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주차 등록 안내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p. 64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51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교육대학원 전공주임교수 현황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481" y="1355045"/>
            <a:ext cx="10826270" cy="600801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기준</a:t>
            </a: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12268"/>
              </p:ext>
            </p:extLst>
          </p:nvPr>
        </p:nvGraphicFramePr>
        <p:xfrm>
          <a:off x="629481" y="1767765"/>
          <a:ext cx="10950090" cy="347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  공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사무실전화 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850 ~)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주임교수 연구실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전화 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: 850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~)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비  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국어교육전공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6504)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baseline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조현일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6507)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미술교육전공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6591)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이용석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6615)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상담심리전공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5352)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이치형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6546)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영양교육전공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6655)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손정민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6656)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유아교육전공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6427)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백승선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6425)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음악교육전공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6601)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장소현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6603)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중국어교육전공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5682)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박원기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6444)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체육교육전공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6617)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김동문 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☏</a:t>
                      </a:r>
                      <a:r>
                        <a:rPr lang="en-US" altLang="ko-KR" sz="1100" b="0" dirty="0"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</a:rPr>
                        <a:t>6625)</a:t>
                      </a: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b="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924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학생증 발급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58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B1ED55-CF40-4BFB-9246-B1ABC0F0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3" y="1257300"/>
            <a:ext cx="1150695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7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주차 등록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368350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정기주차권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가격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대학원생의 경우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천원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등록 방법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필요서류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정기권신청서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차량등록증 사본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가족관계증명서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차량소유주가 가족일 경우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재학증명서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웹정보서비스에서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인터넷 발급 가능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등록장소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(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주간만 가능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본부 건물 옆 주차관리실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근무시간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09:00 - 17:00,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☏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063-850-7788)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solidFill>
                <a:srgbClr val="FF0000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및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일일주차권은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사비로 </a:t>
            </a:r>
            <a:r>
              <a:rPr lang="ko-KR" altLang="en-US" sz="1200" b="1" dirty="0" err="1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구입해야함</a:t>
            </a:r>
            <a:endParaRPr lang="en-US" altLang="ko-KR" sz="1200" b="1" dirty="0">
              <a:solidFill>
                <a:srgbClr val="FF0000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기타 주차에 관한 사항은 주차관리실과 통화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76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AB209A7-1761-4E95-9BED-16E8394918DC}"/>
              </a:ext>
            </a:extLst>
          </p:cNvPr>
          <p:cNvGraphicFramePr>
            <a:graphicFrameLocks noGrp="1"/>
          </p:cNvGraphicFramePr>
          <p:nvPr/>
        </p:nvGraphicFramePr>
        <p:xfrm>
          <a:off x="2704776" y="1825625"/>
          <a:ext cx="6782447" cy="4351337"/>
        </p:xfrm>
        <a:graphic>
          <a:graphicData uri="http://schemas.openxmlformats.org/drawingml/2006/table">
            <a:tbl>
              <a:tblPr/>
              <a:tblGrid>
                <a:gridCol w="968921">
                  <a:extLst>
                    <a:ext uri="{9D8B030D-6E8A-4147-A177-3AD203B41FA5}">
                      <a16:colId xmlns:a16="http://schemas.microsoft.com/office/drawing/2014/main" val="1559707726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2078600249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3680368691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3677923669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2303642702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1663883017"/>
                    </a:ext>
                  </a:extLst>
                </a:gridCol>
                <a:gridCol w="968921">
                  <a:extLst>
                    <a:ext uri="{9D8B030D-6E8A-4147-A177-3AD203B41FA5}">
                      <a16:colId xmlns:a16="http://schemas.microsoft.com/office/drawing/2014/main" val="2395126668"/>
                    </a:ext>
                  </a:extLst>
                </a:gridCol>
              </a:tblGrid>
              <a:tr h="80156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4/27</a:t>
                      </a:r>
                      <a:b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4/28</a:t>
                      </a:r>
                      <a:b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4/29</a:t>
                      </a:r>
                      <a:b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석사학위청구논문 신청서 제출</a:t>
                      </a:r>
                      <a:br>
                        <a:rPr lang="ko-KR" altLang="en-US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*학위청구논문 심사시선청서 제출 및 심사위원추천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4/30</a:t>
                      </a:r>
                      <a:br>
                        <a:rPr lang="en-US" altLang="ko-KR" sz="700" b="0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5/1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</a:t>
                      </a:r>
                      <a:b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99579"/>
                  </a:ext>
                </a:extLst>
              </a:tr>
              <a:tr h="1145089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5/4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 날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5/5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 날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부처님오신날 대체휴일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5/6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부처님오신날 대체휴일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5/7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5/8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5/9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5/10</a:t>
                      </a:r>
                      <a:b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56419"/>
                  </a:ext>
                </a:extLst>
              </a:tr>
              <a:tr h="80156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5/11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5/12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5/13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5/14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개교기념일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5/15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개교기념일</a:t>
                      </a:r>
                      <a:b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*신입학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편입학</a:t>
                      </a:r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재입학 입학원서 접수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5/16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5/17</a:t>
                      </a:r>
                      <a:b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98303"/>
                  </a:ext>
                </a:extLst>
              </a:tr>
              <a:tr h="80156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5/18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5/19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5/20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5/21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5/22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학위청구논문 예비심사 결과보고서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5/23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5/24</a:t>
                      </a:r>
                      <a:br>
                        <a:rPr lang="en-US" altLang="ko-KR" sz="700" b="0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93355"/>
                  </a:ext>
                </a:extLst>
              </a:tr>
              <a:tr h="80156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5/25</a:t>
                      </a:r>
                      <a:br>
                        <a:rPr lang="en-US" altLang="ko-KR" sz="700" b="0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5/26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학위청구논문 본심사 시작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5/27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5/28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5/29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5/30</a:t>
                      </a:r>
                      <a:b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700" b="0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5/31</a:t>
                      </a:r>
                      <a:br>
                        <a:rPr lang="en-US" altLang="ko-KR" sz="700" b="0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700" b="0" i="0" u="none" strike="noStrike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16476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7BC46E5-B95F-49CE-87EA-BEF66C24D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28411"/>
              </p:ext>
            </p:extLst>
          </p:nvPr>
        </p:nvGraphicFramePr>
        <p:xfrm>
          <a:off x="1215948" y="1455061"/>
          <a:ext cx="9873395" cy="5093479"/>
        </p:xfrm>
        <a:graphic>
          <a:graphicData uri="http://schemas.openxmlformats.org/drawingml/2006/table">
            <a:tbl>
              <a:tblPr/>
              <a:tblGrid>
                <a:gridCol w="1410485">
                  <a:extLst>
                    <a:ext uri="{9D8B030D-6E8A-4147-A177-3AD203B41FA5}">
                      <a16:colId xmlns:a16="http://schemas.microsoft.com/office/drawing/2014/main" val="2642705012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2762532546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1847120555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1536335981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98391501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4096797027"/>
                    </a:ext>
                  </a:extLst>
                </a:gridCol>
                <a:gridCol w="1410485">
                  <a:extLst>
                    <a:ext uri="{9D8B030D-6E8A-4147-A177-3AD203B41FA5}">
                      <a16:colId xmlns:a16="http://schemas.microsoft.com/office/drawing/2014/main" val="436514208"/>
                    </a:ext>
                  </a:extLst>
                </a:gridCol>
              </a:tblGrid>
              <a:tr h="92757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4/27</a:t>
                      </a:r>
                      <a:b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 dirty="0" err="1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4/28</a:t>
                      </a:r>
                      <a:b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 err="1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대각개교절</a:t>
                      </a:r>
                      <a:endParaRPr lang="ko-KR" altLang="en-US" sz="105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4/29</a:t>
                      </a:r>
                      <a:b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석사학위청구논문 신청서 제출</a:t>
                      </a:r>
                      <a:b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*학위청구논문 심사시선청서 제출 및 심사위원추천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4/30</a:t>
                      </a:r>
                      <a:b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5/1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근로자의 날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02281"/>
                  </a:ext>
                </a:extLst>
              </a:tr>
              <a:tr h="1325102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5/4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 날</a:t>
                      </a: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5/5</a:t>
                      </a:r>
                      <a:b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 날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부처님오신날 대체휴일</a:t>
                      </a: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5/6</a:t>
                      </a:r>
                      <a:b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부처님오신날 대체휴일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5/7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5/8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5/9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5/10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87396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5/11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5/12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5/13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5/14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개교기념일</a:t>
                      </a: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5/15</a:t>
                      </a:r>
                      <a:b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개교기념일</a:t>
                      </a:r>
                      <a:b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 err="1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신입학</a:t>
                      </a: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편입학</a:t>
                      </a:r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재입학 입학원서 접수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5/16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5/17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8341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5/18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5/19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5/20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5/21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5/22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학위청구논문 예비심사 결과보고서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5/23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5/24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09023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5/25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5/26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학위청구논문 본심사 시작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5/27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5/28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5/29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5/30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5/31</a:t>
                      </a:r>
                      <a:br>
                        <a:rPr lang="en-US" altLang="ko-KR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9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67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주차 등록 안내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0" y="1381939"/>
            <a:ext cx="10826270" cy="368350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정기주차권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가격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대학원생의 경우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7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천원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개월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-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등록 방법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필요서류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정기권신청서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차량등록증 사본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가족관계증명서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차량소유주가 가족일 경우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,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                    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재학증명서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1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부 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웹정보서비스에서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인터넷 발급 가능</a:t>
            </a: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     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→ 등록장소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(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주간만 가능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본교 본부 건물 옆 주차관리실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근무시간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: 09:00 - 17:00, </a:t>
            </a:r>
            <a:r>
              <a:rPr lang="ko-KR" altLang="en-US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☏ </a:t>
            </a:r>
            <a:r>
              <a:rPr lang="en-US" altLang="ko-KR" sz="1200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063-850-7788)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solidFill>
                <a:srgbClr val="FF0000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정기주차권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및 </a:t>
            </a:r>
            <a:r>
              <a:rPr lang="ko-KR" altLang="en-US" sz="1200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일일주차권은</a:t>
            </a: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사비로 </a:t>
            </a:r>
            <a:r>
              <a:rPr lang="ko-KR" altLang="en-US" sz="1200" b="1" dirty="0" err="1">
                <a:solidFill>
                  <a:srgbClr val="FF000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구입해야함</a:t>
            </a:r>
            <a:endParaRPr lang="en-US" altLang="ko-KR" sz="1200" b="1" dirty="0">
              <a:solidFill>
                <a:srgbClr val="FF0000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200" dirty="0"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t>○ 기타 주차에 관한 사항은 주차관리실과 통화</a:t>
            </a: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200" dirty="0"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7160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편의시설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61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C60970-3647-4539-9BD0-E8F25EC3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5" y="1690408"/>
            <a:ext cx="3581900" cy="42487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2F9C0DE-5B69-412C-A999-B6412FAD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25" y="1690408"/>
            <a:ext cx="3581900" cy="42487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DE11D9F-6208-4C52-AAA6-F9D84A5C8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005" y="1690408"/>
            <a:ext cx="3543795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1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편의시설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C8C50E-6879-432B-984B-765FE438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2" y="1690409"/>
            <a:ext cx="3515216" cy="46659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4404C03-7B1D-4B8D-8374-2617C0DB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75" y="1690408"/>
            <a:ext cx="3581900" cy="4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C7FFAFF-DC5C-45D4-A8DA-667EB107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61" y="1735335"/>
            <a:ext cx="3862958" cy="2602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주요 홈페이지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9456F-E85A-4619-A848-77C60B891D0D}"/>
              </a:ext>
            </a:extLst>
          </p:cNvPr>
          <p:cNvSpPr txBox="1"/>
          <p:nvPr/>
        </p:nvSpPr>
        <p:spPr>
          <a:xfrm>
            <a:off x="603730" y="1381939"/>
            <a:ext cx="10826270" cy="3917414"/>
          </a:xfrm>
          <a:prstGeom prst="rect">
            <a:avLst/>
          </a:prstGeom>
          <a:noFill/>
        </p:spPr>
        <p:txBody>
          <a:bodyPr wrap="square" tIns="36000" spcCol="0" rtlCol="0">
            <a:spAutoFit/>
          </a:bodyPr>
          <a:lstStyle/>
          <a:p>
            <a:pPr marL="228600" indent="-228600" fontAlgn="base">
              <a:lnSpc>
                <a:spcPct val="150000"/>
              </a:lnSpc>
              <a:buAutoNum type="arabicPeriod"/>
            </a:pP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원광대학교 웹정보서비스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intra.wku.ac.kr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28600" indent="-228600" fontAlgn="base">
              <a:lnSpc>
                <a:spcPct val="150000"/>
              </a:lnSpc>
              <a:buAutoNum type="arabicPeriod"/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원광대학교 중앙도서관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https://elibrary.wku.ac.kr/</a:t>
            </a: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원광대학교 교육대학원 홈페이지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https://teacher.wku.ac.kr/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교육대학원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단톡방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카카오톡에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원광대학교 교육대학원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＇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검색 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856015-D50F-4EAF-B002-85F1613F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896" y="4087686"/>
            <a:ext cx="3596104" cy="26023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1B07BFF-7340-4B2D-8041-14371C05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749" y="773627"/>
            <a:ext cx="4154397" cy="2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426" y="719844"/>
            <a:ext cx="88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캠퍼스맵</a:t>
            </a:r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https://www.wku.ac.kr/about/campus-info/campus-map.html</a:t>
            </a:r>
            <a:endParaRPr lang="ko-KR" altLang="en-US" sz="1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안내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64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2BDC53-C5AD-4BAE-90E4-E006F340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6" y="1219200"/>
            <a:ext cx="10867628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13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15056" y="2606745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64" y="5967814"/>
            <a:ext cx="2201275" cy="57109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65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556214" y="4757690"/>
            <a:ext cx="3183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전화번호</a:t>
            </a:r>
            <a:r>
              <a:rPr lang="en-US" altLang="ko-KR" sz="16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063-850-5118</a:t>
            </a:r>
          </a:p>
          <a:p>
            <a:r>
              <a:rPr lang="en-US" altLang="ko-KR" sz="16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FAX: 063-850-7175</a:t>
            </a:r>
          </a:p>
          <a:p>
            <a:r>
              <a:rPr lang="en-US" altLang="ko-KR" sz="16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Email: won5124@wku.ac.kr</a:t>
            </a:r>
            <a:endParaRPr lang="ko-KR" altLang="en-US" sz="16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925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2C5C5F9-5AC8-4B0D-840C-6E4D2D3D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70366"/>
              </p:ext>
            </p:extLst>
          </p:nvPr>
        </p:nvGraphicFramePr>
        <p:xfrm>
          <a:off x="1425388" y="1344707"/>
          <a:ext cx="9834286" cy="5277026"/>
        </p:xfrm>
        <a:graphic>
          <a:graphicData uri="http://schemas.openxmlformats.org/drawingml/2006/table">
            <a:tbl>
              <a:tblPr/>
              <a:tblGrid>
                <a:gridCol w="1404898">
                  <a:extLst>
                    <a:ext uri="{9D8B030D-6E8A-4147-A177-3AD203B41FA5}">
                      <a16:colId xmlns:a16="http://schemas.microsoft.com/office/drawing/2014/main" val="74070224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1215250543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3708884133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2439168179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1658059420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69200570"/>
                    </a:ext>
                  </a:extLst>
                </a:gridCol>
                <a:gridCol w="1404898">
                  <a:extLst>
                    <a:ext uri="{9D8B030D-6E8A-4147-A177-3AD203B41FA5}">
                      <a16:colId xmlns:a16="http://schemas.microsoft.com/office/drawing/2014/main" val="2813117081"/>
                    </a:ext>
                  </a:extLst>
                </a:gridCol>
              </a:tblGrid>
              <a:tr h="96901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</a:t>
                      </a:r>
                      <a:br>
                        <a:rPr lang="en-US" altLang="ko-KR" sz="1050" b="1" i="0" u="none" strike="noStrike" dirty="0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교원자격 무시험 검정 관련 서류 제출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6/3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6/4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6/5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지도교수 배정 신청</a:t>
                      </a:r>
                      <a:b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2023-2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졸업시험 응시원서 접수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현충일</a:t>
                      </a:r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6/6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현충일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6/7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10444"/>
                  </a:ext>
                </a:extLst>
              </a:tr>
              <a:tr h="13843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6/8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6/9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보강기간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6/10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6/11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6/12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6/13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6/14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75570"/>
                  </a:ext>
                </a:extLst>
              </a:tr>
              <a:tr h="96901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6/15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6/16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기말시험기간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종강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:2025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))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*1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성적단표 입력 기간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6/17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6/18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6/19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*1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</a:t>
                      </a:r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성적단표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수정 및 성적 이의신청 기간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6/20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*2025-2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교육실습 신청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6/21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42982"/>
                  </a:ext>
                </a:extLst>
              </a:tr>
              <a:tr h="96901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6/22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6/23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*1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성적단표 및 출석부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6/24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6/25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6/26</a:t>
                      </a:r>
                      <a:b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6/27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다음 학기 수업시간표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6/28</a:t>
                      </a:r>
                      <a:br>
                        <a:rPr lang="en-US" altLang="ko-KR" sz="105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69705"/>
                  </a:ext>
                </a:extLst>
              </a:tr>
              <a:tr h="96901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6/29</a:t>
                      </a:r>
                      <a:br>
                        <a:rPr lang="en-US" altLang="ko-KR" sz="105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6/30</a:t>
                      </a:r>
                      <a:br>
                        <a:rPr lang="en-US" altLang="ko-KR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</a:t>
                      </a:r>
                      <a:b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 학비감면 장학금 신청서 제출</a:t>
                      </a:r>
                      <a:b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*학위청구논문 완성본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</a:t>
                      </a:r>
                      <a:b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</a:t>
                      </a:r>
                      <a:br>
                        <a:rPr lang="en-US" altLang="ko-KR" sz="105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7/4</a:t>
                      </a:r>
                      <a:b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7/5</a:t>
                      </a:r>
                      <a:br>
                        <a:rPr lang="en-US" altLang="ko-KR" sz="105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5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9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55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89B1CC-2597-4F78-8BCE-71C8ABFBF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8624"/>
              </p:ext>
            </p:extLst>
          </p:nvPr>
        </p:nvGraphicFramePr>
        <p:xfrm>
          <a:off x="1461248" y="1317813"/>
          <a:ext cx="10157014" cy="5403661"/>
        </p:xfrm>
        <a:graphic>
          <a:graphicData uri="http://schemas.openxmlformats.org/drawingml/2006/table">
            <a:tbl>
              <a:tblPr/>
              <a:tblGrid>
                <a:gridCol w="1451002">
                  <a:extLst>
                    <a:ext uri="{9D8B030D-6E8A-4147-A177-3AD203B41FA5}">
                      <a16:colId xmlns:a16="http://schemas.microsoft.com/office/drawing/2014/main" val="1728140790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1823518109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1066426729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1469036439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254715125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2029045429"/>
                    </a:ext>
                  </a:extLst>
                </a:gridCol>
                <a:gridCol w="1451002">
                  <a:extLst>
                    <a:ext uri="{9D8B030D-6E8A-4147-A177-3AD203B41FA5}">
                      <a16:colId xmlns:a16="http://schemas.microsoft.com/office/drawing/2014/main" val="2965366321"/>
                    </a:ext>
                  </a:extLst>
                </a:gridCol>
              </a:tblGrid>
              <a:tr h="9954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6/29</a:t>
                      </a:r>
                      <a:br>
                        <a:rPr lang="en-US" altLang="ko-KR" sz="10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6/30</a:t>
                      </a:r>
                      <a:br>
                        <a:rPr lang="en-US" altLang="ko-KR" sz="10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 학비감면 장학금 신청서 제출</a:t>
                      </a:r>
                      <a:b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*학위청구논문 완성본 제출 마감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7/4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7/5</a:t>
                      </a:r>
                      <a:b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40181"/>
                  </a:ext>
                </a:extLst>
              </a:tr>
              <a:tr h="142201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7/6</a:t>
                      </a:r>
                      <a:b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7/7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7/8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7/9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7/10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7/11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7/12</a:t>
                      </a:r>
                      <a:b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28061"/>
                  </a:ext>
                </a:extLst>
              </a:tr>
              <a:tr h="9954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7/13</a:t>
                      </a:r>
                      <a:b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7/14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7/15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*2025-2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수업계획서 입력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7/16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7/17</a:t>
                      </a:r>
                      <a:b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7/18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7/19</a:t>
                      </a:r>
                      <a:b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90156"/>
                  </a:ext>
                </a:extLst>
              </a:tr>
              <a:tr h="9954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7/20</a:t>
                      </a:r>
                      <a:b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7/21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7/22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7/23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7/24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7/25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7/26</a:t>
                      </a:r>
                      <a:br>
                        <a:rPr lang="en-US" altLang="ko-KR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37950"/>
                  </a:ext>
                </a:extLst>
              </a:tr>
              <a:tr h="9954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7/27</a:t>
                      </a:r>
                      <a:br>
                        <a:rPr lang="en-US" altLang="ko-KR" sz="10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7/28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하계 집중휴가기간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교내 행정부서 휴무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7/29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7/30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7/31</a:t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</a:t>
                      </a:r>
                      <a:br>
                        <a:rPr lang="en-US" altLang="ko-KR" sz="10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</a:t>
                      </a:r>
                      <a:br>
                        <a:rPr lang="en-US" altLang="ko-KR" sz="10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0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04" marR="4404" marT="4404" marB="211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90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22" y="252915"/>
            <a:ext cx="531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2022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교육대학원 학사안내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535" y="719844"/>
            <a:ext cx="49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학사일정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91" y="1455060"/>
            <a:ext cx="8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1B0F-3035-4CA8-9068-2F167EA3587B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8F64D2C-D0EB-4828-B5AB-D7048D2B6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8466"/>
              </p:ext>
            </p:extLst>
          </p:nvPr>
        </p:nvGraphicFramePr>
        <p:xfrm>
          <a:off x="1550894" y="1192307"/>
          <a:ext cx="10165974" cy="5412780"/>
        </p:xfrm>
        <a:graphic>
          <a:graphicData uri="http://schemas.openxmlformats.org/drawingml/2006/table">
            <a:tbl>
              <a:tblPr/>
              <a:tblGrid>
                <a:gridCol w="1452282">
                  <a:extLst>
                    <a:ext uri="{9D8B030D-6E8A-4147-A177-3AD203B41FA5}">
                      <a16:colId xmlns:a16="http://schemas.microsoft.com/office/drawing/2014/main" val="3976351406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32633523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454382041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1492415658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592621837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54969147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914019300"/>
                    </a:ext>
                  </a:extLst>
                </a:gridCol>
              </a:tblGrid>
              <a:tr h="8419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7/27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7/28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하계 집중휴가기간</a:t>
                      </a:r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교내 행정부서 휴무</a:t>
                      </a:r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7/29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7/30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7/31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57922"/>
                  </a:ext>
                </a:extLst>
              </a:tr>
              <a:tr h="120284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8/3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8/4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8/5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8/6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 수강신청기간</a:t>
                      </a: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8/7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8/8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8/9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27488"/>
                  </a:ext>
                </a:extLst>
              </a:tr>
              <a:tr h="8419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8/10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8/11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8/12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8/13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8/14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[*</a:t>
                      </a:r>
                      <a:r>
                        <a:rPr lang="ko-KR" altLang="en-US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광복절</a:t>
                      </a:r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8/15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광복절</a:t>
                      </a: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8/16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92125"/>
                  </a:ext>
                </a:extLst>
              </a:tr>
              <a:tr h="8419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8/17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8/18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8/19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8/20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하계 학위수여식</a:t>
                      </a: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8/21</a:t>
                      </a:r>
                      <a:b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8/22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8/23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47830"/>
                  </a:ext>
                </a:extLst>
              </a:tr>
              <a:tr h="8419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8/24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8/25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8/26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*2025-2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신입생 오리엔테이션 및 수강신청</a:t>
                      </a: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8/27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8/28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8/29</a:t>
                      </a:r>
                      <a:b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8/30</a:t>
                      </a:r>
                      <a:br>
                        <a:rPr lang="en-US" altLang="ko-KR" sz="9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15899"/>
                  </a:ext>
                </a:extLst>
              </a:tr>
              <a:tr h="8419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8/31</a:t>
                      </a:r>
                      <a:br>
                        <a:rPr lang="en-US" altLang="ko-KR" sz="900" b="1" i="0" u="none" strike="noStrike"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9/1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9/2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9/3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9/4</a:t>
                      </a:r>
                      <a:br>
                        <a:rPr lang="en-US" altLang="ko-KR" sz="900" b="1" i="0" u="none" strike="noStrike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9/5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9/6</a:t>
                      </a:r>
                      <a:br>
                        <a:rPr lang="en-US" altLang="ko-KR" sz="900" b="1" i="0" u="none" strike="noStrike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19" marR="3719" marT="3719" marB="178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7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슬라이드 1&quot;/&gt;&lt;property id=&quot;20307&quot; value=&quot;256&quot;/&gt;&lt;/object&gt;&lt;object type=&quot;3&quot; unique_id=&quot;10004&quot;&gt;&lt;property id=&quot;20148&quot; value=&quot;5&quot;/&gt;&lt;property id=&quot;20300&quot; value=&quot;슬라이드 2&quot;/&gt;&lt;property id=&quot;20307&quot; value=&quot;317&quot;/&gt;&lt;/object&gt;&lt;object type=&quot;3&quot; unique_id=&quot;10005&quot;&gt;&lt;property id=&quot;20148&quot; value=&quot;5&quot;/&gt;&lt;property id=&quot;20300&quot; value=&quot;슬라이드 3&quot;/&gt;&lt;property id=&quot;20307&quot; value=&quot;257&quot;/&gt;&lt;/object&gt;&lt;object type=&quot;3&quot; unique_id=&quot;10006&quot;&gt;&lt;property id=&quot;20148&quot; value=&quot;5&quot;/&gt;&lt;property id=&quot;20300&quot; value=&quot;슬라이드 4&quot;/&gt;&lt;property id=&quot;20307&quot; value=&quot;262&quot;/&gt;&lt;/object&gt;&lt;object type=&quot;3&quot; unique_id=&quot;10008&quot;&gt;&lt;property id=&quot;20148&quot; value=&quot;5&quot;/&gt;&lt;property id=&quot;20300&quot; value=&quot;슬라이드 6&quot;/&gt;&lt;property id=&quot;20307&quot; value=&quot;264&quot;/&gt;&lt;/object&gt;&lt;object type=&quot;3&quot; unique_id=&quot;10009&quot;&gt;&lt;property id=&quot;20148&quot; value=&quot;5&quot;/&gt;&lt;property id=&quot;20300&quot; value=&quot;슬라이드 7&quot;/&gt;&lt;property id=&quot;20307&quot; value=&quot;265&quot;/&gt;&lt;/object&gt;&lt;object type=&quot;3&quot; unique_id=&quot;10010&quot;&gt;&lt;property id=&quot;20148&quot; value=&quot;5&quot;/&gt;&lt;property id=&quot;20300&quot; value=&quot;슬라이드 8&quot;/&gt;&lt;property id=&quot;20307&quot; value=&quot;268&quot;/&gt;&lt;/object&gt;&lt;object type=&quot;3&quot; unique_id=&quot;10011&quot;&gt;&lt;property id=&quot;20148&quot; value=&quot;5&quot;/&gt;&lt;property id=&quot;20300&quot; value=&quot;슬라이드 9&quot;/&gt;&lt;property id=&quot;20307&quot; value=&quot;266&quot;/&gt;&lt;/object&gt;&lt;object type=&quot;3&quot; unique_id=&quot;10012&quot;&gt;&lt;property id=&quot;20148&quot; value=&quot;5&quot;/&gt;&lt;property id=&quot;20300&quot; value=&quot;슬라이드 10&quot;/&gt;&lt;property id=&quot;20307&quot; value=&quot;267&quot;/&gt;&lt;/object&gt;&lt;object type=&quot;3&quot; unique_id=&quot;10013&quot;&gt;&lt;property id=&quot;20148&quot; value=&quot;5&quot;/&gt;&lt;property id=&quot;20300&quot; value=&quot;슬라이드 11&quot;/&gt;&lt;property id=&quot;20307&quot; value=&quot;269&quot;/&gt;&lt;/object&gt;&lt;object type=&quot;3&quot; unique_id=&quot;10014&quot;&gt;&lt;property id=&quot;20148&quot; value=&quot;5&quot;/&gt;&lt;property id=&quot;20300&quot; value=&quot;슬라이드 12&quot;/&gt;&lt;property id=&quot;20307&quot; value=&quot;270&quot;/&gt;&lt;/object&gt;&lt;object type=&quot;3&quot; unique_id=&quot;10015&quot;&gt;&lt;property id=&quot;20148&quot; value=&quot;5&quot;/&gt;&lt;property id=&quot;20300&quot; value=&quot;슬라이드 13&quot;/&gt;&lt;property id=&quot;20307&quot; value=&quot;271&quot;/&gt;&lt;/object&gt;&lt;object type=&quot;3&quot; unique_id=&quot;10016&quot;&gt;&lt;property id=&quot;20148&quot; value=&quot;5&quot;/&gt;&lt;property id=&quot;20300&quot; value=&quot;슬라이드 14&quot;/&gt;&lt;property id=&quot;20307&quot; value=&quot;272&quot;/&gt;&lt;/object&gt;&lt;object type=&quot;3&quot; unique_id=&quot;10017&quot;&gt;&lt;property id=&quot;20148&quot; value=&quot;5&quot;/&gt;&lt;property id=&quot;20300&quot; value=&quot;슬라이드 15&quot;/&gt;&lt;property id=&quot;20307&quot; value=&quot;286&quot;/&gt;&lt;/object&gt;&lt;object type=&quot;3&quot; unique_id=&quot;10018&quot;&gt;&lt;property id=&quot;20148&quot; value=&quot;5&quot;/&gt;&lt;property id=&quot;20300&quot; value=&quot;슬라이드 16&quot;/&gt;&lt;property id=&quot;20307&quot; value=&quot;316&quot;/&gt;&lt;/object&gt;&lt;object type=&quot;3&quot; unique_id=&quot;10019&quot;&gt;&lt;property id=&quot;20148&quot; value=&quot;5&quot;/&gt;&lt;property id=&quot;20300&quot; value=&quot;슬라이드 17&quot;/&gt;&lt;property id=&quot;20307&quot; value=&quot;273&quot;/&gt;&lt;/object&gt;&lt;object type=&quot;3&quot; unique_id=&quot;10020&quot;&gt;&lt;property id=&quot;20148&quot; value=&quot;5&quot;/&gt;&lt;property id=&quot;20300&quot; value=&quot;슬라이드 18&quot;/&gt;&lt;property id=&quot;20307&quot; value=&quot;274&quot;/&gt;&lt;/object&gt;&lt;object type=&quot;3&quot; unique_id=&quot;10021&quot;&gt;&lt;property id=&quot;20148&quot; value=&quot;5&quot;/&gt;&lt;property id=&quot;20300&quot; value=&quot;슬라이드 19&quot;/&gt;&lt;property id=&quot;20307&quot; value=&quot;275&quot;/&gt;&lt;/object&gt;&lt;object type=&quot;3&quot; unique_id=&quot;10022&quot;&gt;&lt;property id=&quot;20148&quot; value=&quot;5&quot;/&gt;&lt;property id=&quot;20300&quot; value=&quot;슬라이드 20&quot;/&gt;&lt;property id=&quot;20307&quot; value=&quot;276&quot;/&gt;&lt;/object&gt;&lt;object type=&quot;3&quot; unique_id=&quot;10023&quot;&gt;&lt;property id=&quot;20148&quot; value=&quot;5&quot;/&gt;&lt;property id=&quot;20300&quot; value=&quot;슬라이드 21&quot;/&gt;&lt;property id=&quot;20307&quot; value=&quot;277&quot;/&gt;&lt;/object&gt;&lt;object type=&quot;3&quot; unique_id=&quot;10024&quot;&gt;&lt;property id=&quot;20148&quot; value=&quot;5&quot;/&gt;&lt;property id=&quot;20300&quot; value=&quot;슬라이드 22&quot;/&gt;&lt;property id=&quot;20307&quot; value=&quot;278&quot;/&gt;&lt;/object&gt;&lt;object type=&quot;3&quot; unique_id=&quot;10025&quot;&gt;&lt;property id=&quot;20148&quot; value=&quot;5&quot;/&gt;&lt;property id=&quot;20300&quot; value=&quot;슬라이드 23&quot;/&gt;&lt;property id=&quot;20307&quot; value=&quot;279&quot;/&gt;&lt;/object&gt;&lt;object type=&quot;3&quot; unique_id=&quot;10026&quot;&gt;&lt;property id=&quot;20148&quot; value=&quot;5&quot;/&gt;&lt;property id=&quot;20300&quot; value=&quot;슬라이드 24&quot;/&gt;&lt;property id=&quot;20307&quot; value=&quot;320&quot;/&gt;&lt;/object&gt;&lt;object type=&quot;3&quot; unique_id=&quot;10027&quot;&gt;&lt;property id=&quot;20148&quot; value=&quot;5&quot;/&gt;&lt;property id=&quot;20300&quot; value=&quot;슬라이드 25&quot;/&gt;&lt;property id=&quot;20307&quot; value=&quot;321&quot;/&gt;&lt;/object&gt;&lt;object type=&quot;3&quot; unique_id=&quot;10028&quot;&gt;&lt;property id=&quot;20148&quot; value=&quot;5&quot;/&gt;&lt;property id=&quot;20300&quot; value=&quot;슬라이드 26&quot;/&gt;&lt;property id=&quot;20307&quot; value=&quot;322&quot;/&gt;&lt;/object&gt;&lt;object type=&quot;3&quot; unique_id=&quot;10029&quot;&gt;&lt;property id=&quot;20148&quot; value=&quot;5&quot;/&gt;&lt;property id=&quot;20300&quot; value=&quot;슬라이드 27&quot;/&gt;&lt;property id=&quot;20307&quot; value=&quot;318&quot;/&gt;&lt;/object&gt;&lt;object type=&quot;3&quot; unique_id=&quot;10030&quot;&gt;&lt;property id=&quot;20148&quot; value=&quot;5&quot;/&gt;&lt;property id=&quot;20300&quot; value=&quot;슬라이드 28&quot;/&gt;&lt;property id=&quot;20307&quot; value=&quot;281&quot;/&gt;&lt;/object&gt;&lt;object type=&quot;3&quot; unique_id=&quot;10031&quot;&gt;&lt;property id=&quot;20148&quot; value=&quot;5&quot;/&gt;&lt;property id=&quot;20300&quot; value=&quot;슬라이드 29&quot;/&gt;&lt;property id=&quot;20307&quot; value=&quot;282&quot;/&gt;&lt;/object&gt;&lt;object type=&quot;3&quot; unique_id=&quot;10032&quot;&gt;&lt;property id=&quot;20148&quot; value=&quot;5&quot;/&gt;&lt;property id=&quot;20300&quot; value=&quot;슬라이드 30&quot;/&gt;&lt;property id=&quot;20307&quot; value=&quot;283&quot;/&gt;&lt;/object&gt;&lt;object type=&quot;3&quot; unique_id=&quot;10033&quot;&gt;&lt;property id=&quot;20148&quot; value=&quot;5&quot;/&gt;&lt;property id=&quot;20300&quot; value=&quot;슬라이드 31&quot;/&gt;&lt;property id=&quot;20307&quot; value=&quot;287&quot;/&gt;&lt;/object&gt;&lt;object type=&quot;3&quot; unique_id=&quot;10034&quot;&gt;&lt;property id=&quot;20148&quot; value=&quot;5&quot;/&gt;&lt;property id=&quot;20300&quot; value=&quot;슬라이드 32&quot;/&gt;&lt;property id=&quot;20307&quot; value=&quot;301&quot;/&gt;&lt;/object&gt;&lt;object type=&quot;3&quot; unique_id=&quot;10035&quot;&gt;&lt;property id=&quot;20148&quot; value=&quot;5&quot;/&gt;&lt;property id=&quot;20300&quot; value=&quot;슬라이드 33&quot;/&gt;&lt;property id=&quot;20307&quot; value=&quot;258&quot;/&gt;&lt;/object&gt;&lt;object type=&quot;3&quot; unique_id=&quot;10036&quot;&gt;&lt;property id=&quot;20148&quot; value=&quot;5&quot;/&gt;&lt;property id=&quot;20300&quot; value=&quot;슬라이드 34&quot;/&gt;&lt;property id=&quot;20307&quot; value=&quot;284&quot;/&gt;&lt;/object&gt;&lt;object type=&quot;3&quot; unique_id=&quot;10037&quot;&gt;&lt;property id=&quot;20148&quot; value=&quot;5&quot;/&gt;&lt;property id=&quot;20300&quot; value=&quot;슬라이드 35&quot;/&gt;&lt;property id=&quot;20307&quot; value=&quot;285&quot;/&gt;&lt;/object&gt;&lt;object type=&quot;3&quot; unique_id=&quot;10038&quot;&gt;&lt;property id=&quot;20148&quot; value=&quot;5&quot;/&gt;&lt;property id=&quot;20300&quot; value=&quot;슬라이드 36&quot;/&gt;&lt;property id=&quot;20307&quot; value=&quot;288&quot;/&gt;&lt;/object&gt;&lt;object type=&quot;3&quot; unique_id=&quot;10039&quot;&gt;&lt;property id=&quot;20148&quot; value=&quot;5&quot;/&gt;&lt;property id=&quot;20300&quot; value=&quot;슬라이드 37&quot;/&gt;&lt;property id=&quot;20307&quot; value=&quot;289&quot;/&gt;&lt;/object&gt;&lt;object type=&quot;3&quot; unique_id=&quot;10040&quot;&gt;&lt;property id=&quot;20148&quot; value=&quot;5&quot;/&gt;&lt;property id=&quot;20300&quot; value=&quot;슬라이드 38&quot;/&gt;&lt;property id=&quot;20307&quot; value=&quot;290&quot;/&gt;&lt;/object&gt;&lt;object type=&quot;3&quot; unique_id=&quot;10041&quot;&gt;&lt;property id=&quot;20148&quot; value=&quot;5&quot;/&gt;&lt;property id=&quot;20300&quot; value=&quot;슬라이드 39&quot;/&gt;&lt;property id=&quot;20307&quot; value=&quot;291&quot;/&gt;&lt;/object&gt;&lt;object type=&quot;3&quot; unique_id=&quot;10042&quot;&gt;&lt;property id=&quot;20148&quot; value=&quot;5&quot;/&gt;&lt;property id=&quot;20300&quot; value=&quot;슬라이드 40&quot;/&gt;&lt;property id=&quot;20307&quot; value=&quot;292&quot;/&gt;&lt;/object&gt;&lt;object type=&quot;3&quot; unique_id=&quot;10043&quot;&gt;&lt;property id=&quot;20148&quot; value=&quot;5&quot;/&gt;&lt;property id=&quot;20300&quot; value=&quot;슬라이드 41&quot;/&gt;&lt;property id=&quot;20307&quot; value=&quot;293&quot;/&gt;&lt;/object&gt;&lt;object type=&quot;3&quot; unique_id=&quot;10044&quot;&gt;&lt;property id=&quot;20148&quot; value=&quot;5&quot;/&gt;&lt;property id=&quot;20300&quot; value=&quot;슬라이드 42&quot;/&gt;&lt;property id=&quot;20307&quot; value=&quot;300&quot;/&gt;&lt;/object&gt;&lt;object type=&quot;3&quot; unique_id=&quot;10045&quot;&gt;&lt;property id=&quot;20148&quot; value=&quot;5&quot;/&gt;&lt;property id=&quot;20300&quot; value=&quot;슬라이드 43&quot;/&gt;&lt;property id=&quot;20307&quot; value=&quot;294&quot;/&gt;&lt;/object&gt;&lt;object type=&quot;3&quot; unique_id=&quot;10046&quot;&gt;&lt;property id=&quot;20148&quot; value=&quot;5&quot;/&gt;&lt;property id=&quot;20300&quot; value=&quot;슬라이드 44&quot;/&gt;&lt;property id=&quot;20307&quot; value=&quot;295&quot;/&gt;&lt;/object&gt;&lt;object type=&quot;3&quot; unique_id=&quot;10047&quot;&gt;&lt;property id=&quot;20148&quot; value=&quot;5&quot;/&gt;&lt;property id=&quot;20300&quot; value=&quot;슬라이드 45&quot;/&gt;&lt;property id=&quot;20307&quot; value=&quot;296&quot;/&gt;&lt;/object&gt;&lt;object type=&quot;3&quot; unique_id=&quot;10048&quot;&gt;&lt;property id=&quot;20148&quot; value=&quot;5&quot;/&gt;&lt;property id=&quot;20300&quot; value=&quot;슬라이드 46&quot;/&gt;&lt;property id=&quot;20307&quot; value=&quot;297&quot;/&gt;&lt;/object&gt;&lt;object type=&quot;3&quot; unique_id=&quot;10049&quot;&gt;&lt;property id=&quot;20148&quot; value=&quot;5&quot;/&gt;&lt;property id=&quot;20300&quot; value=&quot;슬라이드 47&quot;/&gt;&lt;property id=&quot;20307&quot; value=&quot;298&quot;/&gt;&lt;/object&gt;&lt;object type=&quot;3&quot; unique_id=&quot;10050&quot;&gt;&lt;property id=&quot;20148&quot; value=&quot;5&quot;/&gt;&lt;property id=&quot;20300&quot; value=&quot;슬라이드 48&quot;/&gt;&lt;property id=&quot;20307&quot; value=&quot;299&quot;/&gt;&lt;/object&gt;&lt;object type=&quot;3&quot; unique_id=&quot;10051&quot;&gt;&lt;property id=&quot;20148&quot; value=&quot;5&quot;/&gt;&lt;property id=&quot;20300&quot; value=&quot;슬라이드 49&quot;/&gt;&lt;property id=&quot;20307&quot; value=&quot;302&quot;/&gt;&lt;/object&gt;&lt;object type=&quot;3&quot; unique_id=&quot;10052&quot;&gt;&lt;property id=&quot;20148&quot; value=&quot;5&quot;/&gt;&lt;property id=&quot;20300&quot; value=&quot;슬라이드 50&quot;/&gt;&lt;property id=&quot;20307&quot; value=&quot;303&quot;/&gt;&lt;/object&gt;&lt;object type=&quot;3&quot; unique_id=&quot;10053&quot;&gt;&lt;property id=&quot;20148&quot; value=&quot;5&quot;/&gt;&lt;property id=&quot;20300&quot; value=&quot;슬라이드 51&quot;/&gt;&lt;property id=&quot;20307&quot; value=&quot;304&quot;/&gt;&lt;/object&gt;&lt;object type=&quot;3&quot; unique_id=&quot;10054&quot;&gt;&lt;property id=&quot;20148&quot; value=&quot;5&quot;/&gt;&lt;property id=&quot;20300&quot; value=&quot;슬라이드 52&quot;/&gt;&lt;property id=&quot;20307&quot; value=&quot;305&quot;/&gt;&lt;/object&gt;&lt;object type=&quot;3&quot; unique_id=&quot;10055&quot;&gt;&lt;property id=&quot;20148&quot; value=&quot;5&quot;/&gt;&lt;property id=&quot;20300&quot; value=&quot;슬라이드 53&quot;/&gt;&lt;property id=&quot;20307&quot; value=&quot;306&quot;/&gt;&lt;/object&gt;&lt;object type=&quot;3&quot; unique_id=&quot;10056&quot;&gt;&lt;property id=&quot;20148&quot; value=&quot;5&quot;/&gt;&lt;property id=&quot;20300&quot; value=&quot;슬라이드 54&quot;/&gt;&lt;property id=&quot;20307&quot; value=&quot;259&quot;/&gt;&lt;/object&gt;&lt;object type=&quot;3&quot; unique_id=&quot;10057&quot;&gt;&lt;property id=&quot;20148&quot; value=&quot;5&quot;/&gt;&lt;property id=&quot;20300&quot; value=&quot;슬라이드 55&quot;/&gt;&lt;property id=&quot;20307&quot; value=&quot;307&quot;/&gt;&lt;/object&gt;&lt;object type=&quot;3&quot; unique_id=&quot;10058&quot;&gt;&lt;property id=&quot;20148&quot; value=&quot;5&quot;/&gt;&lt;property id=&quot;20300&quot; value=&quot;슬라이드 56&quot;/&gt;&lt;property id=&quot;20307&quot; value=&quot;308&quot;/&gt;&lt;/object&gt;&lt;object type=&quot;3&quot; unique_id=&quot;10059&quot;&gt;&lt;property id=&quot;20148&quot; value=&quot;5&quot;/&gt;&lt;property id=&quot;20300&quot; value=&quot;슬라이드 57&quot;/&gt;&lt;property id=&quot;20307&quot; value=&quot;310&quot;/&gt;&lt;/object&gt;&lt;object type=&quot;3&quot; unique_id=&quot;10060&quot;&gt;&lt;property id=&quot;20148&quot; value=&quot;5&quot;/&gt;&lt;property id=&quot;20300&quot; value=&quot;슬라이드 58&quot;/&gt;&lt;property id=&quot;20307&quot; value=&quot;309&quot;/&gt;&lt;/object&gt;&lt;object type=&quot;3&quot; unique_id=&quot;10061&quot;&gt;&lt;property id=&quot;20148&quot; value=&quot;5&quot;/&gt;&lt;property id=&quot;20300&quot; value=&quot;슬라이드 59&quot;/&gt;&lt;property id=&quot;20307&quot; value=&quot;311&quot;/&gt;&lt;/object&gt;&lt;object type=&quot;3&quot; unique_id=&quot;10062&quot;&gt;&lt;property id=&quot;20148&quot; value=&quot;5&quot;/&gt;&lt;property id=&quot;20300&quot; value=&quot;슬라이드 60&quot;/&gt;&lt;property id=&quot;20307&quot; value=&quot;260&quot;/&gt;&lt;/object&gt;&lt;object type=&quot;3&quot; unique_id=&quot;10063&quot;&gt;&lt;property id=&quot;20148&quot; value=&quot;5&quot;/&gt;&lt;property id=&quot;20300&quot; value=&quot;슬라이드 61&quot;/&gt;&lt;property id=&quot;20307&quot; value=&quot;312&quot;/&gt;&lt;/object&gt;&lt;object type=&quot;3&quot; unique_id=&quot;10064&quot;&gt;&lt;property id=&quot;20148&quot; value=&quot;5&quot;/&gt;&lt;property id=&quot;20300&quot; value=&quot;슬라이드 62&quot;/&gt;&lt;property id=&quot;20307&quot; value=&quot;313&quot;/&gt;&lt;/object&gt;&lt;object type=&quot;3&quot; unique_id=&quot;10065&quot;&gt;&lt;property id=&quot;20148&quot; value=&quot;5&quot;/&gt;&lt;property id=&quot;20300&quot; value=&quot;슬라이드 63&quot;/&gt;&lt;property id=&quot;20307&quot; value=&quot;314&quot;/&gt;&lt;/object&gt;&lt;object type=&quot;3&quot; unique_id=&quot;10066&quot;&gt;&lt;property id=&quot;20148&quot; value=&quot;5&quot;/&gt;&lt;property id=&quot;20300&quot; value=&quot;슬라이드 64&quot;/&gt;&lt;property id=&quot;20307&quot; value=&quot;315&quot;/&gt;&lt;/object&gt;&lt;object type=&quot;3&quot; unique_id=&quot;10067&quot;&gt;&lt;property id=&quot;20148&quot; value=&quot;5&quot;/&gt;&lt;property id=&quot;20300&quot; value=&quot;슬라이드 65&quot;/&gt;&lt;property id=&quot;20307&quot; value=&quot;325&quot;/&gt;&lt;/object&gt;&lt;object type=&quot;3&quot; unique_id=&quot;11005&quot;&gt;&lt;property id=&quot;20148&quot; value=&quot;5&quot;/&gt;&lt;property id=&quot;20300&quot; value=&quot;슬라이드 5&quot;/&gt;&lt;property id=&quot;20307&quot; value=&quot;326&quot;/&gt;&lt;/object&gt;&lt;/object&gt;&lt;object type=&quot;8&quot; unique_id=&quot;101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8300</Words>
  <Application>Microsoft Office PowerPoint</Application>
  <PresentationFormat>와이드스크린</PresentationFormat>
  <Paragraphs>1711</Paragraphs>
  <Slides>65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71" baseType="lpstr">
      <vt:lpstr>HY견고딕</vt:lpstr>
      <vt:lpstr>맑은 고딕 Semilight</vt:lpstr>
      <vt:lpstr>맑은 고딕</vt:lpstr>
      <vt:lpstr>HY헤드라인M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정헌수</cp:lastModifiedBy>
  <cp:revision>287</cp:revision>
  <cp:lastPrinted>2022-01-04T05:25:41Z</cp:lastPrinted>
  <dcterms:created xsi:type="dcterms:W3CDTF">2021-07-28T10:50:45Z</dcterms:created>
  <dcterms:modified xsi:type="dcterms:W3CDTF">2025-02-24T07:53:24Z</dcterms:modified>
</cp:coreProperties>
</file>